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82" r:id="rId1"/>
  </p:sldMasterIdLst>
  <p:sldIdLst>
    <p:sldId id="256" r:id="rId2"/>
    <p:sldId id="319" r:id="rId3"/>
    <p:sldId id="379" r:id="rId4"/>
    <p:sldId id="317" r:id="rId5"/>
    <p:sldId id="384" r:id="rId6"/>
    <p:sldId id="420" r:id="rId7"/>
    <p:sldId id="381" r:id="rId8"/>
    <p:sldId id="383" r:id="rId9"/>
    <p:sldId id="382" r:id="rId10"/>
    <p:sldId id="385" r:id="rId11"/>
    <p:sldId id="386" r:id="rId12"/>
    <p:sldId id="390" r:id="rId13"/>
    <p:sldId id="388" r:id="rId14"/>
    <p:sldId id="403" r:id="rId15"/>
    <p:sldId id="402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4" r:id="rId24"/>
    <p:sldId id="415" r:id="rId25"/>
    <p:sldId id="416" r:id="rId26"/>
    <p:sldId id="434" r:id="rId27"/>
    <p:sldId id="411" r:id="rId28"/>
    <p:sldId id="412" r:id="rId29"/>
    <p:sldId id="413" r:id="rId30"/>
    <p:sldId id="417" r:id="rId31"/>
    <p:sldId id="418" r:id="rId32"/>
    <p:sldId id="419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30" r:id="rId41"/>
    <p:sldId id="428" r:id="rId42"/>
    <p:sldId id="429" r:id="rId43"/>
    <p:sldId id="431" r:id="rId44"/>
    <p:sldId id="432" r:id="rId45"/>
    <p:sldId id="435" r:id="rId46"/>
    <p:sldId id="436" r:id="rId47"/>
    <p:sldId id="437" r:id="rId48"/>
    <p:sldId id="438" r:id="rId49"/>
    <p:sldId id="439" r:id="rId50"/>
    <p:sldId id="441" r:id="rId51"/>
    <p:sldId id="442" r:id="rId52"/>
    <p:sldId id="443" r:id="rId53"/>
    <p:sldId id="444" r:id="rId54"/>
    <p:sldId id="445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53"/>
    <p:restoredTop sz="95707"/>
  </p:normalViewPr>
  <p:slideViewPr>
    <p:cSldViewPr snapToGrid="0" snapToObjects="1" showGuides="1">
      <p:cViewPr varScale="1">
        <p:scale>
          <a:sx n="101" d="100"/>
          <a:sy n="101" d="100"/>
        </p:scale>
        <p:origin x="232" y="256"/>
      </p:cViewPr>
      <p:guideLst>
        <p:guide orient="horz" pos="2160"/>
        <p:guide pos="3863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3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5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0413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90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88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74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09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9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79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566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85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12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3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8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9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2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18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tli.iii.org.tw/article-detail.aspx?no=64&amp;tp=1&amp;d=921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454D5F7-EAD4-8B4E-A170-6D65B51E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96" y="592359"/>
            <a:ext cx="5353200" cy="5673281"/>
          </a:xfrm>
          <a:prstGeom prst="rect">
            <a:avLst/>
          </a:prstGeom>
        </p:spPr>
      </p:pic>
      <p:sp>
        <p:nvSpPr>
          <p:cNvPr id="6" name="副標題 2">
            <a:extLst>
              <a:ext uri="{FF2B5EF4-FFF2-40B4-BE49-F238E27FC236}">
                <a16:creationId xmlns:a16="http://schemas.microsoft.com/office/drawing/2014/main" id="{02BA2993-FE85-2A4E-9F35-63C3A0FF2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08" y="4002212"/>
            <a:ext cx="5279646" cy="1492497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cs typeface="+mj-cs"/>
              </a:rPr>
              <a:t>I D</a:t>
            </a: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cs typeface="+mj-cs"/>
              </a:rPr>
              <a:t>：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cs typeface="+mj-cs"/>
              </a:rPr>
              <a:t>5112053018</a:t>
            </a:r>
          </a:p>
          <a:p>
            <a:pPr algn="r"/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cs typeface="+mj-cs"/>
              </a:rPr>
              <a:t>報告人：鄭榮明</a:t>
            </a:r>
            <a:endParaRPr lang="en-US" altLang="zh-TW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  <a:cs typeface="+mj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32FE7C-1DF0-294F-A91C-6EFD949AF7CD}"/>
              </a:ext>
            </a:extLst>
          </p:cNvPr>
          <p:cNvSpPr txBox="1"/>
          <p:nvPr/>
        </p:nvSpPr>
        <p:spPr>
          <a:xfrm>
            <a:off x="291155" y="1087655"/>
            <a:ext cx="724072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kumimoji="1" lang="zh-CN" altLang="en-US" sz="6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國立中興大學應數系</a:t>
            </a:r>
            <a:br>
              <a:rPr kumimoji="1" lang="en-US" altLang="zh-CN" sz="6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</a:br>
            <a:r>
              <a:rPr kumimoji="1" lang="zh-CN" altLang="en-US" sz="60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機器學習期末專題</a:t>
            </a:r>
            <a:endParaRPr kumimoji="1" lang="zh-TW" altLang="en-US" sz="60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3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2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貳、文  獻  探  討</a:t>
            </a:r>
          </a:p>
        </p:txBody>
      </p:sp>
    </p:spTree>
    <p:extLst>
      <p:ext uri="{BB962C8B-B14F-4D97-AF65-F5344CB8AC3E}">
        <p14:creationId xmlns:p14="http://schemas.microsoft.com/office/powerpoint/2010/main" val="253447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F3EC3D-5C3F-7B48-8DCE-DE75740EF2A4}"/>
              </a:ext>
            </a:extLst>
          </p:cNvPr>
          <p:cNvSpPr txBox="1"/>
          <p:nvPr/>
        </p:nvSpPr>
        <p:spPr>
          <a:xfrm>
            <a:off x="1880315" y="-1777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12AE80-C99E-DF47-B0D4-AD7309F0C401}"/>
              </a:ext>
            </a:extLst>
          </p:cNvPr>
          <p:cNvSpPr/>
          <p:nvPr/>
        </p:nvSpPr>
        <p:spPr>
          <a:xfrm>
            <a:off x="335169" y="63554"/>
            <a:ext cx="109650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 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All models are wrong, but many are useful: Learning a variables importance by studying an entire class of prediction models simultaneously.-Journal of Machine Learning Research, 2019</a:t>
            </a: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不同的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機器學習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模型對特徵重要性計算方式存在偏好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因此提出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了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集成特徵選擇的方法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endParaRPr lang="zh-TW" altLang="en-US" sz="4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8E60C11-9CC1-874B-BE13-537C167F56B1}"/>
              </a:ext>
            </a:extLst>
          </p:cNvPr>
          <p:cNvSpPr/>
          <p:nvPr/>
        </p:nvSpPr>
        <p:spPr>
          <a:xfrm>
            <a:off x="374923" y="3617240"/>
            <a:ext cx="1114090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 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A unified approach to interpreting model predictions-Advances in neural information processing systems, 2017</a:t>
            </a:r>
          </a:p>
          <a:p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以SHAP角度來解釋模型特徵</a:t>
            </a:r>
            <a:r>
              <a:rPr lang="zh-TW" altLang="en-US" sz="4000" cap="all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以博弈論</a:t>
            </a:r>
            <a:r>
              <a:rPr lang="zh-CN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作為</a:t>
            </a:r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基礎理論</a:t>
            </a:r>
            <a:r>
              <a:rPr lang="zh-TW" altLang="en-US" sz="4000" cap="all" dirty="0">
                <a:latin typeface="BiauKaiTC" panose="03000500000000000000" pitchFamily="66" charset="-120"/>
                <a:ea typeface="BiauKaiTC" panose="03000500000000000000" pitchFamily="66" charset="-120"/>
              </a:rPr>
              <a:t>支撐，非常扎實。</a:t>
            </a:r>
            <a:endParaRPr lang="zh-TW" altLang="en-US" sz="40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64BA7F9-E415-4547-B426-2DC6FA51A91E}"/>
              </a:ext>
            </a:extLst>
          </p:cNvPr>
          <p:cNvGrpSpPr/>
          <p:nvPr/>
        </p:nvGrpSpPr>
        <p:grpSpPr>
          <a:xfrm>
            <a:off x="335169" y="0"/>
            <a:ext cx="11521662" cy="6858000"/>
            <a:chOff x="525547" y="0"/>
            <a:chExt cx="11140904" cy="68580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6C63EAE-45B6-5E48-89C1-621BC67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548" y="0"/>
              <a:ext cx="11140903" cy="34290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BC08508-55CC-6F44-912C-34459ACD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47" y="3433621"/>
              <a:ext cx="11140903" cy="3424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7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66F3EC3D-5C3F-7B48-8DCE-DE75740EF2A4}"/>
              </a:ext>
            </a:extLst>
          </p:cNvPr>
          <p:cNvSpPr txBox="1"/>
          <p:nvPr/>
        </p:nvSpPr>
        <p:spPr>
          <a:xfrm>
            <a:off x="1880315" y="-17772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812AE80-C99E-DF47-B0D4-AD7309F0C401}"/>
              </a:ext>
            </a:extLst>
          </p:cNvPr>
          <p:cNvSpPr/>
          <p:nvPr/>
        </p:nvSpPr>
        <p:spPr>
          <a:xfrm>
            <a:off x="198784" y="76806"/>
            <a:ext cx="11516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en" altLang="zh-TW" sz="4000" dirty="0" err="1"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: Attentive Interpretable Tabular Learning,2021 </a:t>
            </a: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是一種針對表格式數據設計的深度學習模型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，基於注意力機制來進行特徵選擇與建模，能夠學習特徵的重要性並提供可解釋性。</a:t>
            </a:r>
            <a:endParaRPr lang="zh-TW" altLang="en-US" sz="4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5D9F7F-6D6A-514B-BED6-977112C11013}"/>
              </a:ext>
            </a:extLst>
          </p:cNvPr>
          <p:cNvSpPr/>
          <p:nvPr/>
        </p:nvSpPr>
        <p:spPr>
          <a:xfrm>
            <a:off x="212036" y="3429000"/>
            <a:ext cx="1151613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A Model‐Free Feature Selection Technique of Feature Screening and Random Forest‐Based Recursive Feature Elimination,2023</a:t>
            </a:r>
          </a:p>
          <a:p>
            <a:r>
              <a:rPr lang="zh-TW" altLang="en-US" sz="4000" cap="all" dirty="0">
                <a:latin typeface="BiauKaiTC" panose="03000500000000000000" pitchFamily="66" charset="-120"/>
                <a:ea typeface="BiauKaiTC" panose="03000500000000000000" pitchFamily="66" charset="-120"/>
              </a:rPr>
              <a:t>一種</a:t>
            </a:r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結合了遞迴</a:t>
            </a:r>
            <a:r>
              <a:rPr lang="zh-TW" altLang="en-US" sz="4000" cap="all" dirty="0">
                <a:latin typeface="BiauKaiTC" panose="03000500000000000000" pitchFamily="66" charset="-120"/>
                <a:ea typeface="BiauKaiTC" panose="03000500000000000000" pitchFamily="66" charset="-120"/>
              </a:rPr>
              <a:t>特徵篩選</a:t>
            </a:r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和隨機森林特徵重要性計算的</a:t>
            </a:r>
            <a:r>
              <a:rPr lang="zh-TW" altLang="en-US" sz="4000" cap="all" dirty="0">
                <a:latin typeface="BiauKaiTC" panose="03000500000000000000" pitchFamily="66" charset="-120"/>
                <a:ea typeface="BiauKaiTC" panose="03000500000000000000" pitchFamily="66" charset="-120"/>
              </a:rPr>
              <a:t>特徵選擇</a:t>
            </a:r>
            <a:r>
              <a:rPr lang="zh-TW" altLang="en-US" sz="4000" cap="all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技術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endParaRPr lang="zh-TW" altLang="en-US" sz="40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2DE5DFA-8D28-B040-A73D-C789B15B0371}"/>
              </a:ext>
            </a:extLst>
          </p:cNvPr>
          <p:cNvGrpSpPr/>
          <p:nvPr/>
        </p:nvGrpSpPr>
        <p:grpSpPr>
          <a:xfrm>
            <a:off x="304800" y="0"/>
            <a:ext cx="11516138" cy="6858000"/>
            <a:chOff x="454438" y="0"/>
            <a:chExt cx="11194223" cy="6858000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8712B20-55D7-5C40-9B80-C826B352B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439" y="0"/>
              <a:ext cx="11194222" cy="3429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D5A2202-0D7E-4C41-9910-01D50253F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438" y="3429000"/>
              <a:ext cx="11194221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13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5D7D8EF-57D8-7F4A-8AD6-3D65716F719D}"/>
              </a:ext>
            </a:extLst>
          </p:cNvPr>
          <p:cNvSpPr/>
          <p:nvPr/>
        </p:nvSpPr>
        <p:spPr>
          <a:xfrm>
            <a:off x="463826" y="137351"/>
            <a:ext cx="109197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Model-agnostic feature importance and effects with dependent features: a conditional subgroup approach,202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4</a:t>
            </a:r>
            <a:endParaRPr lang="en" altLang="zh-TW" sz="40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利用決策樹構建條件特徵子群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，使得條件變得直觀易懂。但在我本次研究實作中是利用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來建構這些子群，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以改善傳統的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PFI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endParaRPr lang="zh-TW" altLang="en-US" sz="4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E903082-4BF7-E14C-9552-11B1B6D3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3750364"/>
            <a:ext cx="10919791" cy="31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6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圓角矩形 17">
            <a:extLst>
              <a:ext uri="{FF2B5EF4-FFF2-40B4-BE49-F238E27FC236}">
                <a16:creationId xmlns:a16="http://schemas.microsoft.com/office/drawing/2014/main" id="{8726405E-0312-B54A-9F43-A318C18FBF8B}"/>
              </a:ext>
            </a:extLst>
          </p:cNvPr>
          <p:cNvSpPr/>
          <p:nvPr/>
        </p:nvSpPr>
        <p:spPr>
          <a:xfrm>
            <a:off x="1417978" y="2871787"/>
            <a:ext cx="2628065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不同</a:t>
            </a:r>
            <a:endParaRPr kumimoji="1" lang="en-US" altLang="zh-TW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方法比較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FF965C7-7853-6B49-AB9F-4BB39A2A4EAC}"/>
              </a:ext>
            </a:extLst>
          </p:cNvPr>
          <p:cNvGrpSpPr/>
          <p:nvPr/>
        </p:nvGrpSpPr>
        <p:grpSpPr>
          <a:xfrm>
            <a:off x="4279905" y="207172"/>
            <a:ext cx="3574744" cy="6443656"/>
            <a:chOff x="3285999" y="207172"/>
            <a:chExt cx="3574744" cy="6443656"/>
          </a:xfrm>
        </p:grpSpPr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4CC4EB3D-2493-9B44-BAEF-AF510A787438}"/>
                </a:ext>
              </a:extLst>
            </p:cNvPr>
            <p:cNvSpPr/>
            <p:nvPr/>
          </p:nvSpPr>
          <p:spPr>
            <a:xfrm>
              <a:off x="4385784" y="207172"/>
              <a:ext cx="247495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PFI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17" name="向下箭號 16">
              <a:extLst>
                <a:ext uri="{FF2B5EF4-FFF2-40B4-BE49-F238E27FC236}">
                  <a16:creationId xmlns:a16="http://schemas.microsoft.com/office/drawing/2014/main" id="{AB6D4098-0013-4A4D-8B70-EBA2A4088537}"/>
                </a:ext>
              </a:extLst>
            </p:cNvPr>
            <p:cNvSpPr/>
            <p:nvPr/>
          </p:nvSpPr>
          <p:spPr>
            <a:xfrm rot="16200000">
              <a:off x="3327555" y="3030255"/>
              <a:ext cx="714375" cy="797487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0" name="圓角矩形 19">
              <a:extLst>
                <a:ext uri="{FF2B5EF4-FFF2-40B4-BE49-F238E27FC236}">
                  <a16:creationId xmlns:a16="http://schemas.microsoft.com/office/drawing/2014/main" id="{D318925F-FE3F-BE48-861B-6BB5D9A57E36}"/>
                </a:ext>
              </a:extLst>
            </p:cNvPr>
            <p:cNvSpPr/>
            <p:nvPr/>
          </p:nvSpPr>
          <p:spPr>
            <a:xfrm>
              <a:off x="4385784" y="1511637"/>
              <a:ext cx="247495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SHAP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4948CA7E-0C01-DE4C-A2AF-267AE02DD667}"/>
                </a:ext>
              </a:extLst>
            </p:cNvPr>
            <p:cNvSpPr/>
            <p:nvPr/>
          </p:nvSpPr>
          <p:spPr>
            <a:xfrm>
              <a:off x="4385784" y="2853092"/>
              <a:ext cx="247495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RF</a:t>
              </a:r>
            </a:p>
            <a:p>
              <a:pPr algn="ctr"/>
              <a:r>
                <a:rPr kumimoji="1" lang="zh-CN" altLang="en-US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內部機制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4B6F313C-82A8-AE44-BB47-F683E648572E}"/>
                </a:ext>
              </a:extLst>
            </p:cNvPr>
            <p:cNvSpPr/>
            <p:nvPr/>
          </p:nvSpPr>
          <p:spPr>
            <a:xfrm>
              <a:off x="4385784" y="4194547"/>
              <a:ext cx="247495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FK-RFE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B8964E1E-13E8-514A-8E87-0DE94AF1A4C0}"/>
                </a:ext>
              </a:extLst>
            </p:cNvPr>
            <p:cNvSpPr/>
            <p:nvPr/>
          </p:nvSpPr>
          <p:spPr>
            <a:xfrm>
              <a:off x="4385784" y="5536403"/>
              <a:ext cx="247495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600" b="1" dirty="0" err="1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cPFI</a:t>
              </a:r>
              <a:endParaRPr kumimoji="1" lang="zh-TW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</p:grpSp>
      <p:sp>
        <p:nvSpPr>
          <p:cNvPr id="2" name="框架 1">
            <a:extLst>
              <a:ext uri="{FF2B5EF4-FFF2-40B4-BE49-F238E27FC236}">
                <a16:creationId xmlns:a16="http://schemas.microsoft.com/office/drawing/2014/main" id="{01E4B4F2-2E9F-864F-800B-074B16220E9B}"/>
              </a:ext>
            </a:extLst>
          </p:cNvPr>
          <p:cNvSpPr/>
          <p:nvPr/>
        </p:nvSpPr>
        <p:spPr>
          <a:xfrm>
            <a:off x="5170164" y="75161"/>
            <a:ext cx="2979922" cy="3987375"/>
          </a:xfrm>
          <a:prstGeom prst="frame">
            <a:avLst>
              <a:gd name="adj1" fmla="val 2716"/>
            </a:avLst>
          </a:prstGeom>
          <a:solidFill>
            <a:srgbClr val="FFE61F"/>
          </a:solidFill>
          <a:ln>
            <a:solidFill>
              <a:srgbClr val="FFE6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向下箭號 14">
            <a:extLst>
              <a:ext uri="{FF2B5EF4-FFF2-40B4-BE49-F238E27FC236}">
                <a16:creationId xmlns:a16="http://schemas.microsoft.com/office/drawing/2014/main" id="{8593500C-28FA-2543-A5BD-9BB46F696A53}"/>
              </a:ext>
            </a:extLst>
          </p:cNvPr>
          <p:cNvSpPr/>
          <p:nvPr/>
        </p:nvSpPr>
        <p:spPr>
          <a:xfrm rot="16200000">
            <a:off x="8290415" y="1778875"/>
            <a:ext cx="714375" cy="797487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3DC27604-42C6-DA4D-B316-4A0641372A28}"/>
              </a:ext>
            </a:extLst>
          </p:cNvPr>
          <p:cNvSpPr/>
          <p:nvPr/>
        </p:nvSpPr>
        <p:spPr>
          <a:xfrm>
            <a:off x="9168177" y="1620405"/>
            <a:ext cx="2474958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集成特徵</a:t>
            </a:r>
            <a:endParaRPr kumimoji="1" lang="zh-TW" altLang="en-US" sz="36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21" name="標題 2">
            <a:extLst>
              <a:ext uri="{FF2B5EF4-FFF2-40B4-BE49-F238E27FC236}">
                <a16:creationId xmlns:a16="http://schemas.microsoft.com/office/drawing/2014/main" id="{C8B6D78A-0A88-3D41-9F9F-CAA4172B0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9344" y="2822462"/>
            <a:ext cx="379262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b="1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ＶＳ</a:t>
            </a:r>
          </a:p>
        </p:txBody>
      </p:sp>
      <p:sp>
        <p:nvSpPr>
          <p:cNvPr id="24" name="向下箭號 23">
            <a:extLst>
              <a:ext uri="{FF2B5EF4-FFF2-40B4-BE49-F238E27FC236}">
                <a16:creationId xmlns:a16="http://schemas.microsoft.com/office/drawing/2014/main" id="{50B5015D-C1C5-DF40-BCB7-FECB4D873576}"/>
              </a:ext>
            </a:extLst>
          </p:cNvPr>
          <p:cNvSpPr/>
          <p:nvPr/>
        </p:nvSpPr>
        <p:spPr>
          <a:xfrm rot="16200000">
            <a:off x="8297608" y="4860008"/>
            <a:ext cx="714375" cy="797487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0C021B5D-6B87-2F45-8314-6A04D9A98253}"/>
              </a:ext>
            </a:extLst>
          </p:cNvPr>
          <p:cNvSpPr/>
          <p:nvPr/>
        </p:nvSpPr>
        <p:spPr>
          <a:xfrm>
            <a:off x="9168177" y="4701538"/>
            <a:ext cx="2474958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優化方法</a:t>
            </a:r>
            <a:endParaRPr kumimoji="1" lang="zh-TW" altLang="en-US" sz="36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4" name="垂直捲動 3">
            <a:extLst>
              <a:ext uri="{FF2B5EF4-FFF2-40B4-BE49-F238E27FC236}">
                <a16:creationId xmlns:a16="http://schemas.microsoft.com/office/drawing/2014/main" id="{F8E66813-0D0B-464C-AB38-25D219DA7650}"/>
              </a:ext>
            </a:extLst>
          </p:cNvPr>
          <p:cNvSpPr/>
          <p:nvPr/>
        </p:nvSpPr>
        <p:spPr>
          <a:xfrm>
            <a:off x="187869" y="289116"/>
            <a:ext cx="1113178" cy="6279767"/>
          </a:xfrm>
          <a:prstGeom prst="verticalScroll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  徵  選  擇  方  法</a:t>
            </a:r>
          </a:p>
        </p:txBody>
      </p:sp>
    </p:spTree>
    <p:extLst>
      <p:ext uri="{BB962C8B-B14F-4D97-AF65-F5344CB8AC3E}">
        <p14:creationId xmlns:p14="http://schemas.microsoft.com/office/powerpoint/2010/main" val="197139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9" grpId="0" animBg="1"/>
      <p:bldP spid="21" grpId="0"/>
      <p:bldP spid="24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圓角矩形 25">
            <a:extLst>
              <a:ext uri="{FF2B5EF4-FFF2-40B4-BE49-F238E27FC236}">
                <a16:creationId xmlns:a16="http://schemas.microsoft.com/office/drawing/2014/main" id="{45DCE424-3BBD-7D4D-BD5E-64473ACCC0B7}"/>
              </a:ext>
            </a:extLst>
          </p:cNvPr>
          <p:cNvSpPr/>
          <p:nvPr/>
        </p:nvSpPr>
        <p:spPr>
          <a:xfrm>
            <a:off x="7406881" y="1797434"/>
            <a:ext cx="320040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不同</a:t>
            </a:r>
            <a:endParaRPr kumimoji="1" lang="en-US" altLang="zh-TW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數據集比較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579B53CA-AF97-864E-B68C-8EB7F9E96669}"/>
              </a:ext>
            </a:extLst>
          </p:cNvPr>
          <p:cNvSpPr/>
          <p:nvPr/>
        </p:nvSpPr>
        <p:spPr>
          <a:xfrm>
            <a:off x="1582325" y="1797434"/>
            <a:ext cx="3200400" cy="111442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不同</a:t>
            </a:r>
            <a:endParaRPr kumimoji="1" lang="en-US" altLang="zh-TW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zh-CN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模型比較</a:t>
            </a:r>
            <a:endParaRPr kumimoji="1" lang="zh-TW" altLang="en-US" sz="4000" b="1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B9F5A21-C5A7-8D4C-95E8-1B4D519C7622}"/>
              </a:ext>
            </a:extLst>
          </p:cNvPr>
          <p:cNvGrpSpPr/>
          <p:nvPr/>
        </p:nvGrpSpPr>
        <p:grpSpPr>
          <a:xfrm>
            <a:off x="538545" y="3242847"/>
            <a:ext cx="11083608" cy="2750681"/>
            <a:chOff x="538545" y="3242847"/>
            <a:chExt cx="11083608" cy="2750681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DFE9BB19-CB87-AA47-A54E-C44BFF3AE3DF}"/>
                </a:ext>
              </a:extLst>
            </p:cNvPr>
            <p:cNvSpPr/>
            <p:nvPr/>
          </p:nvSpPr>
          <p:spPr>
            <a:xfrm>
              <a:off x="6363101" y="4879103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分類問題</a:t>
              </a:r>
              <a:endPara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177AC4BA-2C91-2E4C-B34C-C3B973F1302F}"/>
                </a:ext>
              </a:extLst>
            </p:cNvPr>
            <p:cNvSpPr/>
            <p:nvPr/>
          </p:nvSpPr>
          <p:spPr>
            <a:xfrm>
              <a:off x="9050403" y="4879103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迴歸問題</a:t>
              </a:r>
              <a:endPara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30" name="向下箭號 29">
              <a:extLst>
                <a:ext uri="{FF2B5EF4-FFF2-40B4-BE49-F238E27FC236}">
                  <a16:creationId xmlns:a16="http://schemas.microsoft.com/office/drawing/2014/main" id="{CAA8E349-80D6-C64A-83BF-C3FA7CC21464}"/>
                </a:ext>
              </a:extLst>
            </p:cNvPr>
            <p:cNvSpPr/>
            <p:nvPr/>
          </p:nvSpPr>
          <p:spPr>
            <a:xfrm>
              <a:off x="8577663" y="3242847"/>
              <a:ext cx="714375" cy="111442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1" name="圓角矩形 30">
              <a:extLst>
                <a:ext uri="{FF2B5EF4-FFF2-40B4-BE49-F238E27FC236}">
                  <a16:creationId xmlns:a16="http://schemas.microsoft.com/office/drawing/2014/main" id="{0E621CD6-ABDA-004F-ADDA-8C5BBE796200}"/>
                </a:ext>
              </a:extLst>
            </p:cNvPr>
            <p:cNvSpPr/>
            <p:nvPr/>
          </p:nvSpPr>
          <p:spPr>
            <a:xfrm>
              <a:off x="538545" y="4879103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隨機森林</a:t>
              </a:r>
              <a:endPara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616E676C-3A7D-B04A-A676-83F138EF9170}"/>
                </a:ext>
              </a:extLst>
            </p:cNvPr>
            <p:cNvSpPr/>
            <p:nvPr/>
          </p:nvSpPr>
          <p:spPr>
            <a:xfrm>
              <a:off x="3225847" y="4879103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b="1" dirty="0" err="1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TabNet</a:t>
              </a:r>
              <a:endPara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34" name="向下箭號 33">
              <a:extLst>
                <a:ext uri="{FF2B5EF4-FFF2-40B4-BE49-F238E27FC236}">
                  <a16:creationId xmlns:a16="http://schemas.microsoft.com/office/drawing/2014/main" id="{5E042607-8099-8247-9E65-42A4C93DE12C}"/>
                </a:ext>
              </a:extLst>
            </p:cNvPr>
            <p:cNvSpPr/>
            <p:nvPr/>
          </p:nvSpPr>
          <p:spPr>
            <a:xfrm>
              <a:off x="2753107" y="3242847"/>
              <a:ext cx="714375" cy="111442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35" name="水平捲動 34">
            <a:extLst>
              <a:ext uri="{FF2B5EF4-FFF2-40B4-BE49-F238E27FC236}">
                <a16:creationId xmlns:a16="http://schemas.microsoft.com/office/drawing/2014/main" id="{A7AFD32A-FB72-AA49-8D0B-FB8298C7016F}"/>
              </a:ext>
            </a:extLst>
          </p:cNvPr>
          <p:cNvSpPr/>
          <p:nvPr/>
        </p:nvSpPr>
        <p:spPr>
          <a:xfrm>
            <a:off x="861391" y="242592"/>
            <a:ext cx="10257183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  徵  選  擇  研  究  涵  蓋  範  圍</a:t>
            </a:r>
          </a:p>
        </p:txBody>
      </p:sp>
    </p:spTree>
    <p:extLst>
      <p:ext uri="{BB962C8B-B14F-4D97-AF65-F5344CB8AC3E}">
        <p14:creationId xmlns:p14="http://schemas.microsoft.com/office/powerpoint/2010/main" val="116232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2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參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、研  究  方  法</a:t>
            </a:r>
          </a:p>
        </p:txBody>
      </p:sp>
    </p:spTree>
    <p:extLst>
      <p:ext uri="{BB962C8B-B14F-4D97-AF65-F5344CB8AC3E}">
        <p14:creationId xmlns:p14="http://schemas.microsoft.com/office/powerpoint/2010/main" val="192422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  據  說  明</a:t>
            </a:r>
          </a:p>
        </p:txBody>
      </p:sp>
    </p:spTree>
    <p:extLst>
      <p:ext uri="{BB962C8B-B14F-4D97-AF65-F5344CB8AC3E}">
        <p14:creationId xmlns:p14="http://schemas.microsoft.com/office/powerpoint/2010/main" val="1250095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30B485E-AE96-7E40-8412-262109E92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999"/>
            <a:ext cx="12192000" cy="34290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B990ACA-A35E-084F-A838-9E4C2766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71AA507-BA6D-2A4B-95A1-704DD54DF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274" y="123963"/>
            <a:ext cx="1244600" cy="6731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7EC6FDE-2858-5D4C-BAFD-FF655D6CB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162" y="3735187"/>
            <a:ext cx="1244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3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9D8C61-4C9C-BE40-A77C-BCE8A906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66"/>
            <a:ext cx="12192000" cy="6874565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04F35D85-338A-1145-92BB-F7863ADFBC1B}"/>
              </a:ext>
            </a:extLst>
          </p:cNvPr>
          <p:cNvSpPr/>
          <p:nvPr/>
        </p:nvSpPr>
        <p:spPr>
          <a:xfrm>
            <a:off x="13252" y="6400800"/>
            <a:ext cx="2491409" cy="417444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4CDA3B1-0747-FD42-BD2B-906543EF29D2}"/>
              </a:ext>
            </a:extLst>
          </p:cNvPr>
          <p:cNvGrpSpPr/>
          <p:nvPr/>
        </p:nvGrpSpPr>
        <p:grpSpPr>
          <a:xfrm>
            <a:off x="2504661" y="0"/>
            <a:ext cx="9674087" cy="6281530"/>
            <a:chOff x="2504661" y="0"/>
            <a:chExt cx="9674087" cy="6281530"/>
          </a:xfrm>
        </p:grpSpPr>
        <p:sp>
          <p:nvSpPr>
            <p:cNvPr id="7" name="結束點 6">
              <a:extLst>
                <a:ext uri="{FF2B5EF4-FFF2-40B4-BE49-F238E27FC236}">
                  <a16:creationId xmlns:a16="http://schemas.microsoft.com/office/drawing/2014/main" id="{28554DF5-CE52-094A-BBA2-56B7C54CEE03}"/>
                </a:ext>
              </a:extLst>
            </p:cNvPr>
            <p:cNvSpPr/>
            <p:nvPr/>
          </p:nvSpPr>
          <p:spPr>
            <a:xfrm>
              <a:off x="2504661" y="2304222"/>
              <a:ext cx="6838122" cy="177579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20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個自變數、</a:t>
              </a:r>
              <a:r>
                <a: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1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個目標變數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7,043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筆數據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7BDB9ED-BE7F-0F4A-804C-85D86150DB26}"/>
                </a:ext>
              </a:extLst>
            </p:cNvPr>
            <p:cNvGrpSpPr/>
            <p:nvPr/>
          </p:nvGrpSpPr>
          <p:grpSpPr>
            <a:xfrm>
              <a:off x="11078817" y="0"/>
              <a:ext cx="1099931" cy="6281530"/>
              <a:chOff x="11078817" y="0"/>
              <a:chExt cx="1099931" cy="628153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0AE6644D-ACC2-F84E-A8A7-D4E18DB4E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8817" y="0"/>
                <a:ext cx="1099931" cy="6241774"/>
              </a:xfrm>
              <a:prstGeom prst="rect">
                <a:avLst/>
              </a:prstGeom>
            </p:spPr>
          </p:pic>
          <p:sp>
            <p:nvSpPr>
              <p:cNvPr id="14" name="框架 13">
                <a:extLst>
                  <a:ext uri="{FF2B5EF4-FFF2-40B4-BE49-F238E27FC236}">
                    <a16:creationId xmlns:a16="http://schemas.microsoft.com/office/drawing/2014/main" id="{3767B949-496A-214A-BC33-36FCDECD9780}"/>
                  </a:ext>
                </a:extLst>
              </p:cNvPr>
              <p:cNvSpPr/>
              <p:nvPr/>
            </p:nvSpPr>
            <p:spPr>
              <a:xfrm>
                <a:off x="11131825" y="39756"/>
                <a:ext cx="967409" cy="6241774"/>
              </a:xfrm>
              <a:prstGeom prst="frame">
                <a:avLst>
                  <a:gd name="adj1" fmla="val 147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310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2">
            <a:extLst>
              <a:ext uri="{FF2B5EF4-FFF2-40B4-BE49-F238E27FC236}">
                <a16:creationId xmlns:a16="http://schemas.microsoft.com/office/drawing/2014/main" id="{99BB7383-E7BE-2D4E-B2CE-0D57A6388F48}"/>
              </a:ext>
            </a:extLst>
          </p:cNvPr>
          <p:cNvSpPr txBox="1">
            <a:spLocks/>
          </p:cNvSpPr>
          <p:nvPr/>
        </p:nvSpPr>
        <p:spPr>
          <a:xfrm>
            <a:off x="358347" y="925888"/>
            <a:ext cx="11318787" cy="6213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zh-TW" altLang="en-US" sz="56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研究主題</a:t>
            </a:r>
            <a:r>
              <a:rPr lang="zh-TW" altLang="en-US" sz="5600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endParaRPr lang="en-US" altLang="zh-TW" sz="56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10000"/>
              </a:lnSpc>
            </a:pPr>
            <a:r>
              <a:rPr lang="zh-TW" altLang="en-US" sz="56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特徵選擇方法比較研究</a:t>
            </a:r>
            <a:endParaRPr lang="en-US" altLang="zh-TW" sz="56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10000"/>
              </a:lnSpc>
            </a:pPr>
            <a:r>
              <a:rPr lang="en" altLang="zh-TW" sz="6400" dirty="0">
                <a:latin typeface="BiauKaiTC" panose="03000500000000000000" pitchFamily="66" charset="-120"/>
                <a:ea typeface="BiauKaiTC" panose="03000500000000000000" pitchFamily="66" charset="-120"/>
              </a:rPr>
              <a:t>The Comparative Study of Feature Selection Methods</a:t>
            </a:r>
            <a:r>
              <a:rPr lang="en-US" altLang="zh-TW" sz="6400" dirty="0"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endParaRPr lang="zh-TW" altLang="en-US" sz="64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10000"/>
              </a:lnSpc>
            </a:pPr>
            <a:endParaRPr lang="en" altLang="zh-TW" sz="5400" dirty="0"/>
          </a:p>
          <a:p>
            <a:endParaRPr lang="en-US" altLang="zh-TW" sz="5400" dirty="0">
              <a:solidFill>
                <a:srgbClr val="FFFF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F3E21E-F831-A448-B983-24123BE9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4253948"/>
            <a:ext cx="6096000" cy="260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1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614D254-083C-8240-A8DA-43659831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框架 5">
            <a:extLst>
              <a:ext uri="{FF2B5EF4-FFF2-40B4-BE49-F238E27FC236}">
                <a16:creationId xmlns:a16="http://schemas.microsoft.com/office/drawing/2014/main" id="{3BDCCA77-AC87-424A-B5CD-3D070A2A992C}"/>
              </a:ext>
            </a:extLst>
          </p:cNvPr>
          <p:cNvSpPr/>
          <p:nvPr/>
        </p:nvSpPr>
        <p:spPr>
          <a:xfrm>
            <a:off x="13252" y="6400800"/>
            <a:ext cx="2491409" cy="417444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8AC673E-4FA3-7047-94AD-1789CE29DF83}"/>
              </a:ext>
            </a:extLst>
          </p:cNvPr>
          <p:cNvGrpSpPr/>
          <p:nvPr/>
        </p:nvGrpSpPr>
        <p:grpSpPr>
          <a:xfrm>
            <a:off x="2504661" y="39756"/>
            <a:ext cx="9687339" cy="6241774"/>
            <a:chOff x="2504661" y="39756"/>
            <a:chExt cx="9687339" cy="6241774"/>
          </a:xfrm>
        </p:grpSpPr>
        <p:sp>
          <p:nvSpPr>
            <p:cNvPr id="7" name="結束點 6">
              <a:extLst>
                <a:ext uri="{FF2B5EF4-FFF2-40B4-BE49-F238E27FC236}">
                  <a16:creationId xmlns:a16="http://schemas.microsoft.com/office/drawing/2014/main" id="{DE1B9C7F-93B2-2A43-825E-E6676BDFA45A}"/>
                </a:ext>
              </a:extLst>
            </p:cNvPr>
            <p:cNvSpPr/>
            <p:nvPr/>
          </p:nvSpPr>
          <p:spPr>
            <a:xfrm>
              <a:off x="2504661" y="2304222"/>
              <a:ext cx="6838122" cy="177579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77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個自變數、</a:t>
              </a:r>
              <a:r>
                <a: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1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個目標變數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1,460</a:t>
              </a:r>
              <a:r>
                <a:rPr kumimoji="1" lang="zh-CN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筆數據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3212043-5F4D-124C-9D4F-EE0A099BE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88700" y="212035"/>
              <a:ext cx="1003300" cy="6029739"/>
            </a:xfrm>
            <a:prstGeom prst="rect">
              <a:avLst/>
            </a:prstGeom>
          </p:spPr>
        </p:pic>
        <p:sp>
          <p:nvSpPr>
            <p:cNvPr id="10" name="框架 9">
              <a:extLst>
                <a:ext uri="{FF2B5EF4-FFF2-40B4-BE49-F238E27FC236}">
                  <a16:creationId xmlns:a16="http://schemas.microsoft.com/office/drawing/2014/main" id="{11B9A4E7-3957-5847-B3BF-BB1F29FA7656}"/>
                </a:ext>
              </a:extLst>
            </p:cNvPr>
            <p:cNvSpPr/>
            <p:nvPr/>
          </p:nvSpPr>
          <p:spPr>
            <a:xfrm>
              <a:off x="11184833" y="39756"/>
              <a:ext cx="967409" cy="624177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86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實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驗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設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計</a:t>
            </a:r>
            <a:endParaRPr lang="zh-TW" altLang="en-US" sz="72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680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>
            <a:extLst>
              <a:ext uri="{FF2B5EF4-FFF2-40B4-BE49-F238E27FC236}">
                <a16:creationId xmlns:a16="http://schemas.microsoft.com/office/drawing/2014/main" id="{9326DBF3-1FE2-FD4D-B97F-6DA4B430B68A}"/>
              </a:ext>
            </a:extLst>
          </p:cNvPr>
          <p:cNvSpPr/>
          <p:nvPr/>
        </p:nvSpPr>
        <p:spPr>
          <a:xfrm>
            <a:off x="2187842" y="1618631"/>
            <a:ext cx="987795" cy="3333498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選定數據集</a:t>
            </a:r>
          </a:p>
        </p:txBody>
      </p:sp>
      <p:sp>
        <p:nvSpPr>
          <p:cNvPr id="8" name="水平捲動 7">
            <a:extLst>
              <a:ext uri="{FF2B5EF4-FFF2-40B4-BE49-F238E27FC236}">
                <a16:creationId xmlns:a16="http://schemas.microsoft.com/office/drawing/2014/main" id="{7A987D84-B494-5A49-BA60-5190D9F0B94C}"/>
              </a:ext>
            </a:extLst>
          </p:cNvPr>
          <p:cNvSpPr/>
          <p:nvPr/>
        </p:nvSpPr>
        <p:spPr>
          <a:xfrm>
            <a:off x="1254290" y="242592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 徵 選 擇 實 驗 設 計 流 程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4297CAC-5285-0146-9EF9-E2D9D3A0C613}"/>
              </a:ext>
            </a:extLst>
          </p:cNvPr>
          <p:cNvGrpSpPr/>
          <p:nvPr/>
        </p:nvGrpSpPr>
        <p:grpSpPr>
          <a:xfrm>
            <a:off x="3448507" y="1609685"/>
            <a:ext cx="2154438" cy="3333498"/>
            <a:chOff x="3448507" y="1609685"/>
            <a:chExt cx="2154438" cy="3333498"/>
          </a:xfrm>
        </p:grpSpPr>
        <p:sp>
          <p:nvSpPr>
            <p:cNvPr id="3" name="向下箭號 2">
              <a:extLst>
                <a:ext uri="{FF2B5EF4-FFF2-40B4-BE49-F238E27FC236}">
                  <a16:creationId xmlns:a16="http://schemas.microsoft.com/office/drawing/2014/main" id="{C0FAFF03-3A39-384A-8F32-CA0F30E75617}"/>
                </a:ext>
              </a:extLst>
            </p:cNvPr>
            <p:cNvSpPr/>
            <p:nvPr/>
          </p:nvSpPr>
          <p:spPr>
            <a:xfrm rot="16200000">
              <a:off x="3505657" y="2871042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4215525F-F6D6-D343-8412-0F27BA85F91E}"/>
                </a:ext>
              </a:extLst>
            </p:cNvPr>
            <p:cNvSpPr/>
            <p:nvPr/>
          </p:nvSpPr>
          <p:spPr>
            <a:xfrm>
              <a:off x="4615150" y="1609685"/>
              <a:ext cx="987795" cy="33334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資料預處理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8ED9E25C-3D87-774E-94DB-DF7DADBA686F}"/>
              </a:ext>
            </a:extLst>
          </p:cNvPr>
          <p:cNvGrpSpPr/>
          <p:nvPr/>
        </p:nvGrpSpPr>
        <p:grpSpPr>
          <a:xfrm>
            <a:off x="5904033" y="1609685"/>
            <a:ext cx="2056061" cy="3333498"/>
            <a:chOff x="5135408" y="1662693"/>
            <a:chExt cx="2056061" cy="3333498"/>
          </a:xfrm>
        </p:grpSpPr>
        <p:sp>
          <p:nvSpPr>
            <p:cNvPr id="17" name="向下箭號 16">
              <a:extLst>
                <a:ext uri="{FF2B5EF4-FFF2-40B4-BE49-F238E27FC236}">
                  <a16:creationId xmlns:a16="http://schemas.microsoft.com/office/drawing/2014/main" id="{AB6D4098-0013-4A4D-8B70-EBA2A4088537}"/>
                </a:ext>
              </a:extLst>
            </p:cNvPr>
            <p:cNvSpPr/>
            <p:nvPr/>
          </p:nvSpPr>
          <p:spPr>
            <a:xfrm rot="16200000">
              <a:off x="5192558" y="2924050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CC146E75-1033-EC4E-834D-E3329E3DC10A}"/>
                </a:ext>
              </a:extLst>
            </p:cNvPr>
            <p:cNvSpPr/>
            <p:nvPr/>
          </p:nvSpPr>
          <p:spPr>
            <a:xfrm>
              <a:off x="6203674" y="1662693"/>
              <a:ext cx="987795" cy="33334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全特徵輸入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4C99F52-6707-834A-8A9D-37415327FF41}"/>
              </a:ext>
            </a:extLst>
          </p:cNvPr>
          <p:cNvGrpSpPr/>
          <p:nvPr/>
        </p:nvGrpSpPr>
        <p:grpSpPr>
          <a:xfrm>
            <a:off x="8289676" y="1596433"/>
            <a:ext cx="2077487" cy="3333498"/>
            <a:chOff x="8289676" y="1596433"/>
            <a:chExt cx="2077487" cy="3333498"/>
          </a:xfrm>
        </p:grpSpPr>
        <p:sp>
          <p:nvSpPr>
            <p:cNvPr id="21" name="向下箭號 20">
              <a:extLst>
                <a:ext uri="{FF2B5EF4-FFF2-40B4-BE49-F238E27FC236}">
                  <a16:creationId xmlns:a16="http://schemas.microsoft.com/office/drawing/2014/main" id="{68F55109-25A1-A145-99C6-43B5B5A3E0DD}"/>
                </a:ext>
              </a:extLst>
            </p:cNvPr>
            <p:cNvSpPr/>
            <p:nvPr/>
          </p:nvSpPr>
          <p:spPr>
            <a:xfrm rot="16200000">
              <a:off x="8346826" y="2873711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4041765D-12D5-014C-8A33-7216F2EB2584}"/>
                </a:ext>
              </a:extLst>
            </p:cNvPr>
            <p:cNvSpPr/>
            <p:nvPr/>
          </p:nvSpPr>
          <p:spPr>
            <a:xfrm>
              <a:off x="9379368" y="1596433"/>
              <a:ext cx="987795" cy="333349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選擇特徵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83F824E-32C5-A74D-A4F6-E5DF948E4077}"/>
              </a:ext>
            </a:extLst>
          </p:cNvPr>
          <p:cNvGrpSpPr/>
          <p:nvPr/>
        </p:nvGrpSpPr>
        <p:grpSpPr>
          <a:xfrm>
            <a:off x="4943054" y="5158785"/>
            <a:ext cx="3325313" cy="1114425"/>
            <a:chOff x="4943054" y="5158785"/>
            <a:chExt cx="3325313" cy="1114425"/>
          </a:xfrm>
        </p:grpSpPr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4CC4EB3D-2493-9B44-BAEF-AF510A787438}"/>
                </a:ext>
              </a:extLst>
            </p:cNvPr>
            <p:cNvSpPr/>
            <p:nvPr/>
          </p:nvSpPr>
          <p:spPr>
            <a:xfrm>
              <a:off x="4943054" y="5158785"/>
              <a:ext cx="2411891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記錄</a:t>
              </a:r>
              <a:endParaRPr kumimoji="1" lang="en-US" altLang="zh-TW" sz="36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TW" altLang="en-US" sz="36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模型效能</a:t>
              </a:r>
            </a:p>
          </p:txBody>
        </p:sp>
        <p:sp>
          <p:nvSpPr>
            <p:cNvPr id="22" name="向下箭號 21">
              <a:extLst>
                <a:ext uri="{FF2B5EF4-FFF2-40B4-BE49-F238E27FC236}">
                  <a16:creationId xmlns:a16="http://schemas.microsoft.com/office/drawing/2014/main" id="{5E0A8313-39DE-1748-A901-C4B9209AB7A8}"/>
                </a:ext>
              </a:extLst>
            </p:cNvPr>
            <p:cNvSpPr/>
            <p:nvPr/>
          </p:nvSpPr>
          <p:spPr>
            <a:xfrm rot="5400000">
              <a:off x="7496842" y="5286613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EEDCC64-08D8-BB49-9F4E-178500EB25E2}"/>
              </a:ext>
            </a:extLst>
          </p:cNvPr>
          <p:cNvGrpSpPr/>
          <p:nvPr/>
        </p:nvGrpSpPr>
        <p:grpSpPr>
          <a:xfrm>
            <a:off x="132370" y="3090906"/>
            <a:ext cx="4703566" cy="3195556"/>
            <a:chOff x="132370" y="3090906"/>
            <a:chExt cx="4703566" cy="3195556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8726405E-0312-B54A-9F43-A318C18FBF8B}"/>
                </a:ext>
              </a:extLst>
            </p:cNvPr>
            <p:cNvSpPr/>
            <p:nvPr/>
          </p:nvSpPr>
          <p:spPr>
            <a:xfrm>
              <a:off x="1309439" y="5172037"/>
              <a:ext cx="2646209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進行比較</a:t>
              </a:r>
            </a:p>
          </p:txBody>
        </p:sp>
        <p:sp>
          <p:nvSpPr>
            <p:cNvPr id="23" name="向下箭號 22">
              <a:extLst>
                <a:ext uri="{FF2B5EF4-FFF2-40B4-BE49-F238E27FC236}">
                  <a16:creationId xmlns:a16="http://schemas.microsoft.com/office/drawing/2014/main" id="{7B4745D0-45D6-D149-8F44-805AD5E68427}"/>
                </a:ext>
              </a:extLst>
            </p:cNvPr>
            <p:cNvSpPr/>
            <p:nvPr/>
          </p:nvSpPr>
          <p:spPr>
            <a:xfrm rot="5400000">
              <a:off x="4064411" y="5286613"/>
              <a:ext cx="714375" cy="82867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5" name="弧形向左鍵 24">
              <a:extLst>
                <a:ext uri="{FF2B5EF4-FFF2-40B4-BE49-F238E27FC236}">
                  <a16:creationId xmlns:a16="http://schemas.microsoft.com/office/drawing/2014/main" id="{D89C3CED-50F7-F545-8702-5F686093DF9E}"/>
                </a:ext>
              </a:extLst>
            </p:cNvPr>
            <p:cNvSpPr/>
            <p:nvPr/>
          </p:nvSpPr>
          <p:spPr>
            <a:xfrm rot="10800000">
              <a:off x="132370" y="3090906"/>
              <a:ext cx="1121920" cy="2350395"/>
            </a:xfrm>
            <a:prstGeom prst="curvedLeftArrow">
              <a:avLst>
                <a:gd name="adj1" fmla="val 21051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866CA41-86FC-E543-A8BA-278AEB814F2A}"/>
              </a:ext>
            </a:extLst>
          </p:cNvPr>
          <p:cNvGrpSpPr/>
          <p:nvPr/>
        </p:nvGrpSpPr>
        <p:grpSpPr>
          <a:xfrm>
            <a:off x="8345093" y="3143530"/>
            <a:ext cx="3707670" cy="3113649"/>
            <a:chOff x="8345093" y="3143530"/>
            <a:chExt cx="3707670" cy="3113649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DFE9BB19-CB87-AA47-A54E-C44BFF3AE3DF}"/>
                </a:ext>
              </a:extLst>
            </p:cNvPr>
            <p:cNvSpPr/>
            <p:nvPr/>
          </p:nvSpPr>
          <p:spPr>
            <a:xfrm>
              <a:off x="8345093" y="5142754"/>
              <a:ext cx="2571750" cy="11144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重新</a:t>
              </a:r>
              <a:endParaRPr kumimoji="1" lang="en-US" altLang="zh-CN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CN" altLang="en-US" sz="4000" b="1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訓練模型</a:t>
              </a:r>
              <a:endParaRPr kumimoji="1" lang="zh-TW" altLang="en-US" sz="4000" b="1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26" name="弧形向左鍵 25">
              <a:extLst>
                <a:ext uri="{FF2B5EF4-FFF2-40B4-BE49-F238E27FC236}">
                  <a16:creationId xmlns:a16="http://schemas.microsoft.com/office/drawing/2014/main" id="{BD04C919-DF93-5142-8C2B-CF9820C03C7D}"/>
                </a:ext>
              </a:extLst>
            </p:cNvPr>
            <p:cNvSpPr/>
            <p:nvPr/>
          </p:nvSpPr>
          <p:spPr>
            <a:xfrm>
              <a:off x="10930843" y="3143530"/>
              <a:ext cx="1121920" cy="2350395"/>
            </a:xfrm>
            <a:prstGeom prst="curvedLeftArrow">
              <a:avLst>
                <a:gd name="adj1" fmla="val 21051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32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676029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  徵  選  擇</a:t>
            </a:r>
          </a:p>
        </p:txBody>
      </p:sp>
    </p:spTree>
    <p:extLst>
      <p:ext uri="{BB962C8B-B14F-4D97-AF65-F5344CB8AC3E}">
        <p14:creationId xmlns:p14="http://schemas.microsoft.com/office/powerpoint/2010/main" val="4061706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5D7D8EF-57D8-7F4A-8AD6-3D65716F719D}"/>
              </a:ext>
            </a:extLst>
          </p:cNvPr>
          <p:cNvSpPr/>
          <p:nvPr/>
        </p:nvSpPr>
        <p:spPr>
          <a:xfrm>
            <a:off x="463826" y="137351"/>
            <a:ext cx="1091979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PFI</a:t>
            </a: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隨機置換特徵重要性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Permutation Feature Importance)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核心概念為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透過觀察，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隨機擾動單一特徵的值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如果模型性能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顯著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下降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表示該特徵對模型影響較大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；反之，則影響較小。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DA5FE0-5997-2E48-BE6C-2D35955282F9}"/>
              </a:ext>
            </a:extLst>
          </p:cNvPr>
          <p:cNvSpPr/>
          <p:nvPr/>
        </p:nvSpPr>
        <p:spPr>
          <a:xfrm>
            <a:off x="463825" y="3495260"/>
            <a:ext cx="109197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SHAP</a:t>
            </a:r>
          </a:p>
          <a:p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以博弈論為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理論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基礎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透過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SHAP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值分配特徵貢獻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量化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每個特徵對模型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輸出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的影響，確保解釋性和公平性。</a:t>
            </a:r>
          </a:p>
        </p:txBody>
      </p:sp>
    </p:spTree>
    <p:extLst>
      <p:ext uri="{BB962C8B-B14F-4D97-AF65-F5344CB8AC3E}">
        <p14:creationId xmlns:p14="http://schemas.microsoft.com/office/powerpoint/2010/main" val="4136706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5D7D8EF-57D8-7F4A-8AD6-3D65716F719D}"/>
              </a:ext>
            </a:extLst>
          </p:cNvPr>
          <p:cNvSpPr/>
          <p:nvPr/>
        </p:nvSpPr>
        <p:spPr>
          <a:xfrm>
            <a:off x="463826" y="137351"/>
            <a:ext cx="109197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FK-RFE</a:t>
            </a: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結合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Kolmogorov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濾波器與隨機森林遞迴特徵消除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先篩選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關鍵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再透過遞迴方式優化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特徵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選擇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DA5FE0-5997-2E48-BE6C-2D35955282F9}"/>
              </a:ext>
            </a:extLst>
          </p:cNvPr>
          <p:cNvSpPr/>
          <p:nvPr/>
        </p:nvSpPr>
        <p:spPr>
          <a:xfrm>
            <a:off x="463825" y="3495260"/>
            <a:ext cx="109197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cPFI</a:t>
            </a:r>
            <a:endParaRPr lang="en-US" altLang="zh-TW" sz="40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透過條件性擾動評估特徵重要性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避免傳統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PFI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受特徵相關性影響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，提供更準確的影響力評估。</a:t>
            </a:r>
          </a:p>
        </p:txBody>
      </p:sp>
    </p:spTree>
    <p:extLst>
      <p:ext uri="{BB962C8B-B14F-4D97-AF65-F5344CB8AC3E}">
        <p14:creationId xmlns:p14="http://schemas.microsoft.com/office/powerpoint/2010/main" val="224061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2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肆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、實  驗  結  果  </a:t>
            </a:r>
          </a:p>
        </p:txBody>
      </p:sp>
    </p:spTree>
    <p:extLst>
      <p:ext uri="{BB962C8B-B14F-4D97-AF65-F5344CB8AC3E}">
        <p14:creationId xmlns:p14="http://schemas.microsoft.com/office/powerpoint/2010/main" val="2071408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922" y="1739346"/>
            <a:ext cx="8796130" cy="1699399"/>
          </a:xfrm>
        </p:spPr>
        <p:txBody>
          <a:bodyPr>
            <a:no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程  式  實  作 </a:t>
            </a:r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</a:t>
            </a:r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endParaRPr lang="zh-TW" altLang="en-US" sz="72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CF3646-73BC-0741-B68F-4C3430885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3438745"/>
            <a:ext cx="5252002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F9A5F73-BB99-F84A-B5A9-ACEB6478D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248D72-B163-CD49-B427-BBCB2B9AD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0" cy="685800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60B913AB-4F6A-AE4C-BF00-406D01D39B81}"/>
              </a:ext>
            </a:extLst>
          </p:cNvPr>
          <p:cNvGrpSpPr/>
          <p:nvPr/>
        </p:nvGrpSpPr>
        <p:grpSpPr>
          <a:xfrm>
            <a:off x="1245703" y="2410239"/>
            <a:ext cx="9548192" cy="1775791"/>
            <a:chOff x="1245703" y="2410239"/>
            <a:chExt cx="9548192" cy="1775791"/>
          </a:xfrm>
        </p:grpSpPr>
        <p:sp>
          <p:nvSpPr>
            <p:cNvPr id="9" name="結束點 8">
              <a:extLst>
                <a:ext uri="{FF2B5EF4-FFF2-40B4-BE49-F238E27FC236}">
                  <a16:creationId xmlns:a16="http://schemas.microsoft.com/office/drawing/2014/main" id="{1FA18499-31F9-AC4B-A574-4AB6A8DA6864}"/>
                </a:ext>
              </a:extLst>
            </p:cNvPr>
            <p:cNvSpPr/>
            <p:nvPr/>
          </p:nvSpPr>
          <p:spPr>
            <a:xfrm>
              <a:off x="1245703" y="2410239"/>
              <a:ext cx="4002157" cy="177579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未有明顯</a:t>
              </a:r>
              <a:endParaRPr kumimoji="1" lang="en-US" altLang="zh-TW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TW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不平衡數據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  <p:sp>
          <p:nvSpPr>
            <p:cNvPr id="10" name="結束點 9">
              <a:extLst>
                <a:ext uri="{FF2B5EF4-FFF2-40B4-BE49-F238E27FC236}">
                  <a16:creationId xmlns:a16="http://schemas.microsoft.com/office/drawing/2014/main" id="{9FB0E689-D08A-0841-8EC4-86934D9F8850}"/>
                </a:ext>
              </a:extLst>
            </p:cNvPr>
            <p:cNvSpPr/>
            <p:nvPr/>
          </p:nvSpPr>
          <p:spPr>
            <a:xfrm>
              <a:off x="6791738" y="2410239"/>
              <a:ext cx="4002157" cy="177579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執行二元</a:t>
              </a:r>
              <a:endParaRPr kumimoji="1" lang="en-US" altLang="zh-TW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  <a:p>
              <a:pPr algn="ctr"/>
              <a:r>
                <a:rPr kumimoji="1" lang="zh-TW" altLang="en-US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rPr>
                <a:t>分類編碼</a:t>
              </a:r>
              <a:endPara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38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756144-FE81-A647-B86A-72202696A8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37A486-B0D5-3942-A3BC-0851AF99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9674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811EAC-5EE8-4549-8AC9-2FD9FD73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408"/>
            <a:ext cx="4731026" cy="58905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400805-725E-D147-B450-4A672048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026" y="967408"/>
            <a:ext cx="7460974" cy="589059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037EE422-5A2D-F342-8CAB-FF307C59DDCB}"/>
              </a:ext>
            </a:extLst>
          </p:cNvPr>
          <p:cNvGrpSpPr/>
          <p:nvPr/>
        </p:nvGrpSpPr>
        <p:grpSpPr>
          <a:xfrm>
            <a:off x="185528" y="2887316"/>
            <a:ext cx="10245177" cy="3970684"/>
            <a:chOff x="185528" y="2887316"/>
            <a:chExt cx="10245177" cy="3970684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0479096-25BA-EB46-B826-A03AD94E3E06}"/>
                </a:ext>
              </a:extLst>
            </p:cNvPr>
            <p:cNvGrpSpPr/>
            <p:nvPr/>
          </p:nvGrpSpPr>
          <p:grpSpPr>
            <a:xfrm>
              <a:off x="185528" y="2887316"/>
              <a:ext cx="10245177" cy="1775792"/>
              <a:chOff x="185528" y="2887316"/>
              <a:chExt cx="10245177" cy="1775792"/>
            </a:xfrm>
          </p:grpSpPr>
          <p:sp>
            <p:nvSpPr>
              <p:cNvPr id="10" name="結束點 9">
                <a:extLst>
                  <a:ext uri="{FF2B5EF4-FFF2-40B4-BE49-F238E27FC236}">
                    <a16:creationId xmlns:a16="http://schemas.microsoft.com/office/drawing/2014/main" id="{F142FC2B-606E-6C46-9062-799F1575E280}"/>
                  </a:ext>
                </a:extLst>
              </p:cNvPr>
              <p:cNvSpPr/>
              <p:nvPr/>
            </p:nvSpPr>
            <p:spPr>
              <a:xfrm>
                <a:off x="185528" y="2887317"/>
                <a:ext cx="4002157" cy="1775791"/>
              </a:xfrm>
              <a:prstGeom prst="flowChartTermina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4000" dirty="0">
                    <a:solidFill>
                      <a:srgbClr val="FF0000"/>
                    </a:solidFill>
                    <a:latin typeface="BiauKaiTC" panose="03000500000000000000" pitchFamily="66" charset="-120"/>
                    <a:ea typeface="BiauKaiTC" panose="03000500000000000000" pitchFamily="66" charset="-120"/>
                  </a:rPr>
                  <a:t>編碼完成</a:t>
                </a:r>
                <a:endPara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endParaRPr>
              </a:p>
            </p:txBody>
          </p:sp>
          <p:sp>
            <p:nvSpPr>
              <p:cNvPr id="11" name="結束點 10">
                <a:extLst>
                  <a:ext uri="{FF2B5EF4-FFF2-40B4-BE49-F238E27FC236}">
                    <a16:creationId xmlns:a16="http://schemas.microsoft.com/office/drawing/2014/main" id="{82E34175-59EB-6D4E-80AC-E2DD0D0BEBBD}"/>
                  </a:ext>
                </a:extLst>
              </p:cNvPr>
              <p:cNvSpPr/>
              <p:nvPr/>
            </p:nvSpPr>
            <p:spPr>
              <a:xfrm>
                <a:off x="6428548" y="2887316"/>
                <a:ext cx="4002157" cy="1775791"/>
              </a:xfrm>
              <a:prstGeom prst="flowChartTermina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4000" dirty="0">
                    <a:solidFill>
                      <a:srgbClr val="FF0000"/>
                    </a:solidFill>
                    <a:latin typeface="BiauKaiTC" panose="03000500000000000000" pitchFamily="66" charset="-120"/>
                    <a:ea typeface="BiauKaiTC" panose="03000500000000000000" pitchFamily="66" charset="-120"/>
                  </a:rPr>
                  <a:t>全特徵輸入</a:t>
                </a:r>
                <a:endParaRPr kumimoji="1" lang="en-US" altLang="zh-CN" sz="4000" dirty="0">
                  <a:solidFill>
                    <a:srgbClr val="FF0000"/>
                  </a:solidFill>
                  <a:latin typeface="BiauKaiTC" panose="03000500000000000000" pitchFamily="66" charset="-120"/>
                  <a:ea typeface="BiauKaiTC" panose="03000500000000000000" pitchFamily="66" charset="-120"/>
                </a:endParaRPr>
              </a:p>
            </p:txBody>
          </p:sp>
        </p:grpSp>
        <p:sp>
          <p:nvSpPr>
            <p:cNvPr id="13" name="框架 12">
              <a:extLst>
                <a:ext uri="{FF2B5EF4-FFF2-40B4-BE49-F238E27FC236}">
                  <a16:creationId xmlns:a16="http://schemas.microsoft.com/office/drawing/2014/main" id="{DC805C75-BE16-1D42-8C23-88165309FE9D}"/>
                </a:ext>
              </a:extLst>
            </p:cNvPr>
            <p:cNvSpPr/>
            <p:nvPr/>
          </p:nvSpPr>
          <p:spPr>
            <a:xfrm>
              <a:off x="4724399" y="5890592"/>
              <a:ext cx="1704149" cy="967408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62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2870" y="-37355"/>
            <a:ext cx="4421968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目    次</a:t>
            </a:r>
          </a:p>
        </p:txBody>
      </p:sp>
      <p:sp>
        <p:nvSpPr>
          <p:cNvPr id="6" name="標題 2">
            <a:extLst>
              <a:ext uri="{FF2B5EF4-FFF2-40B4-BE49-F238E27FC236}">
                <a16:creationId xmlns:a16="http://schemas.microsoft.com/office/drawing/2014/main" id="{47B1D473-916C-B94D-803F-E124203423D5}"/>
              </a:ext>
            </a:extLst>
          </p:cNvPr>
          <p:cNvSpPr txBox="1">
            <a:spLocks/>
          </p:cNvSpPr>
          <p:nvPr/>
        </p:nvSpPr>
        <p:spPr>
          <a:xfrm>
            <a:off x="1108213" y="1747949"/>
            <a:ext cx="9975574" cy="3190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4840A8E5-6867-D141-86CD-4FE80C8DFAA7}"/>
              </a:ext>
            </a:extLst>
          </p:cNvPr>
          <p:cNvSpPr txBox="1">
            <a:spLocks/>
          </p:cNvSpPr>
          <p:nvPr/>
        </p:nvSpPr>
        <p:spPr>
          <a:xfrm>
            <a:off x="1108213" y="1650812"/>
            <a:ext cx="9975574" cy="5066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ts val="5360"/>
              </a:lnSpc>
            </a:pPr>
            <a:r>
              <a:rPr lang="zh-TW" altLang="en-U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壹、緒論</a:t>
            </a: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一、研究背景</a:t>
            </a:r>
            <a:endParaRPr lang="en-US" altLang="zh-CN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en-US" altLang="zh-TW" sz="4800" dirty="0">
                <a:solidFill>
                  <a:srgbClr val="FFC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二、研究動機</a:t>
            </a:r>
            <a:endParaRPr lang="en-US" altLang="zh-TW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just">
              <a:lnSpc>
                <a:spcPts val="5360"/>
              </a:lnSpc>
            </a:pPr>
            <a:r>
              <a:rPr lang="zh-TW" altLang="en-U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貳、文獻探討</a:t>
            </a: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參、研究方法</a:t>
            </a: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一、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數據說明</a:t>
            </a:r>
            <a:endParaRPr lang="en-US" altLang="zh-TW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二、實驗設計</a:t>
            </a: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三、特徵選擇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03509D-12DE-D642-A0CE-1CEDBEAA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784" y="1215025"/>
            <a:ext cx="5077216" cy="56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4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67603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  型  效  能</a:t>
            </a:r>
          </a:p>
        </p:txBody>
      </p:sp>
    </p:spTree>
    <p:extLst>
      <p:ext uri="{BB962C8B-B14F-4D97-AF65-F5344CB8AC3E}">
        <p14:creationId xmlns:p14="http://schemas.microsoft.com/office/powerpoint/2010/main" val="1414590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5C3FB99-06CD-CF40-8BB2-497C27AB7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8" y="1279575"/>
            <a:ext cx="10548593" cy="5578424"/>
          </a:xfrm>
          <a:prstGeom prst="rect">
            <a:avLst/>
          </a:prstGeom>
        </p:spPr>
      </p:pic>
      <p:sp>
        <p:nvSpPr>
          <p:cNvPr id="7" name="水平捲動 6">
            <a:extLst>
              <a:ext uri="{FF2B5EF4-FFF2-40B4-BE49-F238E27FC236}">
                <a16:creationId xmlns:a16="http://schemas.microsoft.com/office/drawing/2014/main" id="{707358F8-BB0C-C844-B795-F82E019B0EEF}"/>
              </a:ext>
            </a:extLst>
          </p:cNvPr>
          <p:cNvSpPr/>
          <p:nvPr/>
        </p:nvSpPr>
        <p:spPr>
          <a:xfrm>
            <a:off x="1254290" y="83568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重  要  特  徵  累  積  曲  線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74314F3-4C08-A94D-A3EE-EEFEAEA391D0}"/>
              </a:ext>
            </a:extLst>
          </p:cNvPr>
          <p:cNvGrpSpPr/>
          <p:nvPr/>
        </p:nvGrpSpPr>
        <p:grpSpPr>
          <a:xfrm>
            <a:off x="2512450" y="2305879"/>
            <a:ext cx="2852360" cy="788504"/>
            <a:chOff x="2107096" y="2305879"/>
            <a:chExt cx="2852360" cy="788504"/>
          </a:xfrm>
        </p:grpSpPr>
        <p:sp>
          <p:nvSpPr>
            <p:cNvPr id="8" name="框架 7">
              <a:extLst>
                <a:ext uri="{FF2B5EF4-FFF2-40B4-BE49-F238E27FC236}">
                  <a16:creationId xmlns:a16="http://schemas.microsoft.com/office/drawing/2014/main" id="{574290E2-1230-3647-A994-2AED4011DD57}"/>
                </a:ext>
              </a:extLst>
            </p:cNvPr>
            <p:cNvSpPr/>
            <p:nvPr/>
          </p:nvSpPr>
          <p:spPr>
            <a:xfrm>
              <a:off x="2107096" y="2676939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框架 8">
              <a:extLst>
                <a:ext uri="{FF2B5EF4-FFF2-40B4-BE49-F238E27FC236}">
                  <a16:creationId xmlns:a16="http://schemas.microsoft.com/office/drawing/2014/main" id="{173D23F6-2893-6443-B516-6396A8191339}"/>
                </a:ext>
              </a:extLst>
            </p:cNvPr>
            <p:cNvSpPr/>
            <p:nvPr/>
          </p:nvSpPr>
          <p:spPr>
            <a:xfrm>
              <a:off x="3261606" y="2577548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框架 9">
              <a:extLst>
                <a:ext uri="{FF2B5EF4-FFF2-40B4-BE49-F238E27FC236}">
                  <a16:creationId xmlns:a16="http://schemas.microsoft.com/office/drawing/2014/main" id="{687E103F-A030-7D47-BDA6-36B611820410}"/>
                </a:ext>
              </a:extLst>
            </p:cNvPr>
            <p:cNvSpPr/>
            <p:nvPr/>
          </p:nvSpPr>
          <p:spPr>
            <a:xfrm>
              <a:off x="4389613" y="2305879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結束點 10">
            <a:extLst>
              <a:ext uri="{FF2B5EF4-FFF2-40B4-BE49-F238E27FC236}">
                <a16:creationId xmlns:a16="http://schemas.microsoft.com/office/drawing/2014/main" id="{9EDF0B83-1076-3347-9B9A-D67CE9B7E31D}"/>
              </a:ext>
            </a:extLst>
          </p:cNvPr>
          <p:cNvSpPr/>
          <p:nvPr/>
        </p:nvSpPr>
        <p:spPr>
          <a:xfrm>
            <a:off x="4131434" y="3220944"/>
            <a:ext cx="4296129" cy="177579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最佳特徵數量：</a:t>
            </a:r>
            <a:endParaRPr kumimoji="1" lang="en-US" altLang="zh-TW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2</a:t>
            </a:r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5</a:t>
            </a:r>
            <a:r>
              <a:rPr kumimoji="1" lang="zh-CN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493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E1B2E70-60D1-E649-919F-B9F8436C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2513" cy="6858000"/>
          </a:xfrm>
          <a:prstGeom prst="rect">
            <a:avLst/>
          </a:prstGeom>
        </p:spPr>
      </p:pic>
      <p:sp>
        <p:nvSpPr>
          <p:cNvPr id="9" name="框架 8">
            <a:extLst>
              <a:ext uri="{FF2B5EF4-FFF2-40B4-BE49-F238E27FC236}">
                <a16:creationId xmlns:a16="http://schemas.microsoft.com/office/drawing/2014/main" id="{B5D1E9D0-DF0E-3C4A-8213-FF6B89373F2D}"/>
              </a:ext>
            </a:extLst>
          </p:cNvPr>
          <p:cNvSpPr/>
          <p:nvPr/>
        </p:nvSpPr>
        <p:spPr>
          <a:xfrm>
            <a:off x="2067339" y="1285461"/>
            <a:ext cx="1630017" cy="344556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9F56B1D-2D7D-3640-949F-27C2B5FA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0"/>
            <a:ext cx="6059488" cy="6858000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6E15A61-1E9B-ED41-8547-ACA3A56F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97174"/>
              </p:ext>
            </p:extLst>
          </p:nvPr>
        </p:nvGraphicFramePr>
        <p:xfrm>
          <a:off x="6132514" y="1"/>
          <a:ext cx="6059486" cy="6858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Dependents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家屬依賴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DeviceProtection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 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設備保護服務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SeniorCitizen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高齡用戶</a:t>
                      </a:r>
                      <a:endParaRPr kumimoji="1"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  <p:pic>
        <p:nvPicPr>
          <p:cNvPr id="17" name="圖片 16">
            <a:extLst>
              <a:ext uri="{FF2B5EF4-FFF2-40B4-BE49-F238E27FC236}">
                <a16:creationId xmlns:a16="http://schemas.microsoft.com/office/drawing/2014/main" id="{F1D9652F-1C06-7C48-AFD1-22810CCBD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" y="-1"/>
            <a:ext cx="6096000" cy="6857999"/>
          </a:xfrm>
          <a:prstGeom prst="rect">
            <a:avLst/>
          </a:prstGeom>
        </p:spPr>
      </p:pic>
      <p:sp>
        <p:nvSpPr>
          <p:cNvPr id="18" name="框架 17">
            <a:extLst>
              <a:ext uri="{FF2B5EF4-FFF2-40B4-BE49-F238E27FC236}">
                <a16:creationId xmlns:a16="http://schemas.microsoft.com/office/drawing/2014/main" id="{498801BF-28C7-FC4A-B7D3-EAE3E916E8B9}"/>
              </a:ext>
            </a:extLst>
          </p:cNvPr>
          <p:cNvSpPr/>
          <p:nvPr/>
        </p:nvSpPr>
        <p:spPr>
          <a:xfrm>
            <a:off x="22679" y="5393635"/>
            <a:ext cx="3684104" cy="1424609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48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F3641FD-EF67-F244-B72A-0BA96031B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3" y="0"/>
            <a:ext cx="6046236" cy="68579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8D9D98-315E-BD4B-BB4C-AFD63DEB7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6132513" cy="6857999"/>
          </a:xfrm>
          <a:prstGeom prst="rect">
            <a:avLst/>
          </a:prstGeom>
        </p:spPr>
      </p:pic>
      <p:sp>
        <p:nvSpPr>
          <p:cNvPr id="12" name="框架 11">
            <a:extLst>
              <a:ext uri="{FF2B5EF4-FFF2-40B4-BE49-F238E27FC236}">
                <a16:creationId xmlns:a16="http://schemas.microsoft.com/office/drawing/2014/main" id="{8B971201-0B1E-A14F-B5C2-4091BEDFECE6}"/>
              </a:ext>
            </a:extLst>
          </p:cNvPr>
          <p:cNvSpPr/>
          <p:nvPr/>
        </p:nvSpPr>
        <p:spPr>
          <a:xfrm>
            <a:off x="471340" y="546755"/>
            <a:ext cx="433633" cy="320511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C520E73-94DA-8344-B362-CB7AE525E31B}"/>
              </a:ext>
            </a:extLst>
          </p:cNvPr>
          <p:cNvGrpSpPr/>
          <p:nvPr/>
        </p:nvGrpSpPr>
        <p:grpSpPr>
          <a:xfrm>
            <a:off x="13251" y="13358"/>
            <a:ext cx="6132513" cy="6857997"/>
            <a:chOff x="13251" y="3"/>
            <a:chExt cx="6132513" cy="685799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30E6E6E-FD79-CC4C-8711-C7F162998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51" y="3"/>
              <a:ext cx="6132513" cy="6857997"/>
            </a:xfrm>
            <a:prstGeom prst="rect">
              <a:avLst/>
            </a:prstGeom>
          </p:spPr>
        </p:pic>
        <p:sp>
          <p:nvSpPr>
            <p:cNvPr id="13" name="框架 12">
              <a:extLst>
                <a:ext uri="{FF2B5EF4-FFF2-40B4-BE49-F238E27FC236}">
                  <a16:creationId xmlns:a16="http://schemas.microsoft.com/office/drawing/2014/main" id="{E1DC1B3D-906D-0E46-9733-1824BC024C89}"/>
                </a:ext>
              </a:extLst>
            </p:cNvPr>
            <p:cNvSpPr/>
            <p:nvPr/>
          </p:nvSpPr>
          <p:spPr>
            <a:xfrm>
              <a:off x="13251" y="5431342"/>
              <a:ext cx="3684104" cy="1424609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6E15A61-1E9B-ED41-8547-ACA3A56F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858928"/>
              </p:ext>
            </p:extLst>
          </p:nvPr>
        </p:nvGraphicFramePr>
        <p:xfrm>
          <a:off x="6145764" y="0"/>
          <a:ext cx="6059486" cy="68713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InternetService_No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沒有網路服務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Contract_One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一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9D45A7C-C5D7-F34A-AAC9-CCCE9B30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4" y="0"/>
            <a:ext cx="6059486" cy="687135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4D90B63-B2E2-7247-9F71-BD95CB78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32513" cy="6871354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6E15A61-1E9B-ED41-8547-ACA3A56F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7343"/>
              </p:ext>
            </p:extLst>
          </p:nvPr>
        </p:nvGraphicFramePr>
        <p:xfrm>
          <a:off x="6132513" y="0"/>
          <a:ext cx="6059486" cy="68713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Total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gender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性別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Paperless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Billing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無紙化帳單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5A14F21D-AA05-424A-8CB3-199A3E8D5F1D}"/>
              </a:ext>
            </a:extLst>
          </p:cNvPr>
          <p:cNvGrpSpPr/>
          <p:nvPr/>
        </p:nvGrpSpPr>
        <p:grpSpPr>
          <a:xfrm>
            <a:off x="0" y="0"/>
            <a:ext cx="6132513" cy="6869306"/>
            <a:chOff x="0" y="0"/>
            <a:chExt cx="6132513" cy="686930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75F5035-7A77-6A43-B3BF-3718768FB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132513" cy="6858000"/>
            </a:xfrm>
            <a:prstGeom prst="rect">
              <a:avLst/>
            </a:prstGeom>
          </p:spPr>
        </p:pic>
        <p:sp>
          <p:nvSpPr>
            <p:cNvPr id="18" name="框架 17">
              <a:extLst>
                <a:ext uri="{FF2B5EF4-FFF2-40B4-BE49-F238E27FC236}">
                  <a16:creationId xmlns:a16="http://schemas.microsoft.com/office/drawing/2014/main" id="{41AF2AA3-6E6F-0547-911A-A50730C0B214}"/>
                </a:ext>
              </a:extLst>
            </p:cNvPr>
            <p:cNvSpPr/>
            <p:nvPr/>
          </p:nvSpPr>
          <p:spPr>
            <a:xfrm>
              <a:off x="13251" y="5444697"/>
              <a:ext cx="3684104" cy="1424609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012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D71CF88-0F2E-EA4C-81B0-204ECE25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3300" cy="685800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218D24E-958A-EF45-8B1A-E894BC4B5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23450"/>
              </p:ext>
            </p:extLst>
          </p:nvPr>
        </p:nvGraphicFramePr>
        <p:xfrm>
          <a:off x="6083300" y="0"/>
          <a:ext cx="6108699" cy="6858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54248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418703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35748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11596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1139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1139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1139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1139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11396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</a:tbl>
          </a:graphicData>
        </a:graphic>
      </p:graphicFrame>
      <p:grpSp>
        <p:nvGrpSpPr>
          <p:cNvPr id="11" name="群組 10">
            <a:extLst>
              <a:ext uri="{FF2B5EF4-FFF2-40B4-BE49-F238E27FC236}">
                <a16:creationId xmlns:a16="http://schemas.microsoft.com/office/drawing/2014/main" id="{EE3C1A24-E6A1-1249-90BA-1DE316B42B57}"/>
              </a:ext>
            </a:extLst>
          </p:cNvPr>
          <p:cNvGrpSpPr/>
          <p:nvPr/>
        </p:nvGrpSpPr>
        <p:grpSpPr>
          <a:xfrm>
            <a:off x="2521877" y="3050738"/>
            <a:ext cx="3351022" cy="714375"/>
            <a:chOff x="2521877" y="3050738"/>
            <a:chExt cx="3351022" cy="714375"/>
          </a:xfrm>
        </p:grpSpPr>
        <p:sp>
          <p:nvSpPr>
            <p:cNvPr id="8" name="框架 7">
              <a:extLst>
                <a:ext uri="{FF2B5EF4-FFF2-40B4-BE49-F238E27FC236}">
                  <a16:creationId xmlns:a16="http://schemas.microsoft.com/office/drawing/2014/main" id="{D3C20D75-8128-9146-93A8-D4ED8EE5597C}"/>
                </a:ext>
              </a:extLst>
            </p:cNvPr>
            <p:cNvSpPr/>
            <p:nvPr/>
          </p:nvSpPr>
          <p:spPr>
            <a:xfrm>
              <a:off x="2521877" y="3223694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向下箭號 8">
              <a:extLst>
                <a:ext uri="{FF2B5EF4-FFF2-40B4-BE49-F238E27FC236}">
                  <a16:creationId xmlns:a16="http://schemas.microsoft.com/office/drawing/2014/main" id="{D87D3213-682A-804F-B443-B7C4EF5ED4DD}"/>
                </a:ext>
              </a:extLst>
            </p:cNvPr>
            <p:cNvSpPr/>
            <p:nvPr/>
          </p:nvSpPr>
          <p:spPr>
            <a:xfrm rot="16200000">
              <a:off x="4209248" y="2101462"/>
              <a:ext cx="714375" cy="2612927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91301B8-7EBC-5540-AA00-95B9D1A99506}"/>
              </a:ext>
            </a:extLst>
          </p:cNvPr>
          <p:cNvGrpSpPr/>
          <p:nvPr/>
        </p:nvGrpSpPr>
        <p:grpSpPr>
          <a:xfrm>
            <a:off x="-1" y="0"/>
            <a:ext cx="6132513" cy="6869306"/>
            <a:chOff x="0" y="0"/>
            <a:chExt cx="6083300" cy="6869306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7E5A9BA-F32C-EF45-B1DF-2F0CC4DD3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083300" cy="6858000"/>
            </a:xfrm>
            <a:prstGeom prst="rect">
              <a:avLst/>
            </a:prstGeom>
          </p:spPr>
        </p:pic>
        <p:sp>
          <p:nvSpPr>
            <p:cNvPr id="15" name="框架 14">
              <a:extLst>
                <a:ext uri="{FF2B5EF4-FFF2-40B4-BE49-F238E27FC236}">
                  <a16:creationId xmlns:a16="http://schemas.microsoft.com/office/drawing/2014/main" id="{A4075652-DE53-B645-811B-D50229DF774F}"/>
                </a:ext>
              </a:extLst>
            </p:cNvPr>
            <p:cNvSpPr/>
            <p:nvPr/>
          </p:nvSpPr>
          <p:spPr>
            <a:xfrm>
              <a:off x="13251" y="5444697"/>
              <a:ext cx="3684104" cy="1424609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196C3901-4A04-E940-8BE2-0102FAB70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1286"/>
              </p:ext>
            </p:extLst>
          </p:nvPr>
        </p:nvGraphicFramePr>
        <p:xfrm>
          <a:off x="6132513" y="0"/>
          <a:ext cx="6059486" cy="68713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Senior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Citizen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高齡用戶</a:t>
                      </a:r>
                      <a:endParaRPr kumimoji="1"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Contract_One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一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6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D3C4C89-C423-314A-9362-ED4849FB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2513" cy="685800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2F62B84-3420-D34E-B767-CF3BB86D4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598051"/>
              </p:ext>
            </p:extLst>
          </p:nvPr>
        </p:nvGraphicFramePr>
        <p:xfrm>
          <a:off x="6132513" y="0"/>
          <a:ext cx="6059486" cy="68707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1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gender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性別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Paperless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Billing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無紙化帳單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</a:t>
                      </a:r>
                      <a:r>
                        <a:rPr lang="zh-TW" altLang="en-US" sz="18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18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Charges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18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  <p:sp>
        <p:nvSpPr>
          <p:cNvPr id="11" name="框架 10">
            <a:extLst>
              <a:ext uri="{FF2B5EF4-FFF2-40B4-BE49-F238E27FC236}">
                <a16:creationId xmlns:a16="http://schemas.microsoft.com/office/drawing/2014/main" id="{0D2FBBF9-34F3-5248-B1E0-3750E0B285BA}"/>
              </a:ext>
            </a:extLst>
          </p:cNvPr>
          <p:cNvSpPr/>
          <p:nvPr/>
        </p:nvSpPr>
        <p:spPr>
          <a:xfrm>
            <a:off x="13356" y="5651500"/>
            <a:ext cx="3860143" cy="1217806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938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B633DE-7AE3-6145-8A89-F9EA5686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2513" cy="6858000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3133BD35-4503-2F46-85B7-AB2C406E8A5C}"/>
              </a:ext>
            </a:extLst>
          </p:cNvPr>
          <p:cNvSpPr/>
          <p:nvPr/>
        </p:nvSpPr>
        <p:spPr>
          <a:xfrm>
            <a:off x="13357" y="5422900"/>
            <a:ext cx="3758544" cy="1446406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DCD30CE-EC02-C248-B4EC-AF26A0D2A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07376"/>
              </p:ext>
            </p:extLst>
          </p:nvPr>
        </p:nvGraphicFramePr>
        <p:xfrm>
          <a:off x="6132513" y="0"/>
          <a:ext cx="6059486" cy="68707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1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800" b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gender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性別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Senior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Citizen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高齡用戶</a:t>
                      </a:r>
                      <a:endParaRPr kumimoji="1"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Multiple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Line</a:t>
                      </a:r>
                      <a:endParaRPr lang="zh-TW" altLang="en-US" sz="2000" b="1" i="0" u="none" strike="noStrike" kern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多帳號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Paperless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Billing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無紙化帳單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184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E0A01BE-CFB9-464B-BC7C-0F05731D7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68E4EB-6A3B-554A-B015-4107C453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62" y="1244337"/>
            <a:ext cx="11029361" cy="5613661"/>
          </a:xfrm>
          <a:prstGeom prst="rect">
            <a:avLst/>
          </a:prstGeom>
        </p:spPr>
      </p:pic>
      <p:sp>
        <p:nvSpPr>
          <p:cNvPr id="7" name="水平捲動 6">
            <a:extLst>
              <a:ext uri="{FF2B5EF4-FFF2-40B4-BE49-F238E27FC236}">
                <a16:creationId xmlns:a16="http://schemas.microsoft.com/office/drawing/2014/main" id="{3F17BC14-6178-B645-9120-0686325107AC}"/>
              </a:ext>
            </a:extLst>
          </p:cNvPr>
          <p:cNvSpPr/>
          <p:nvPr/>
        </p:nvSpPr>
        <p:spPr>
          <a:xfrm>
            <a:off x="1254290" y="0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Telco-Customer-Churn</a:t>
            </a:r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Performance</a:t>
            </a:r>
            <a:endParaRPr kumimoji="1" lang="zh-TW" altLang="en-US" sz="4800" dirty="0">
              <a:solidFill>
                <a:schemeClr val="bg1">
                  <a:lumMod val="75000"/>
                  <a:lumOff val="2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5" name="框架 4">
            <a:extLst>
              <a:ext uri="{FF2B5EF4-FFF2-40B4-BE49-F238E27FC236}">
                <a16:creationId xmlns:a16="http://schemas.microsoft.com/office/drawing/2014/main" id="{76C40E70-71EB-C14F-A4C1-A75E35A4C870}"/>
              </a:ext>
            </a:extLst>
          </p:cNvPr>
          <p:cNvSpPr/>
          <p:nvPr/>
        </p:nvSpPr>
        <p:spPr>
          <a:xfrm>
            <a:off x="7517093" y="4901937"/>
            <a:ext cx="3908193" cy="289397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87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水平捲動 6">
            <a:extLst>
              <a:ext uri="{FF2B5EF4-FFF2-40B4-BE49-F238E27FC236}">
                <a16:creationId xmlns:a16="http://schemas.microsoft.com/office/drawing/2014/main" id="{3F17BC14-6178-B645-9120-0686325107AC}"/>
              </a:ext>
            </a:extLst>
          </p:cNvPr>
          <p:cNvSpPr/>
          <p:nvPr/>
        </p:nvSpPr>
        <p:spPr>
          <a:xfrm>
            <a:off x="1254290" y="0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800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Performance</a:t>
            </a:r>
            <a:endParaRPr kumimoji="1" lang="zh-TW" altLang="en-US" sz="4800" dirty="0">
              <a:solidFill>
                <a:schemeClr val="bg1">
                  <a:lumMod val="75000"/>
                  <a:lumOff val="2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C26878-EFFE-F645-AA08-5BB5BEB8E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3" y="1292772"/>
            <a:ext cx="10731062" cy="5565228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7DA19A06-A594-A04F-8175-F4914BB6AA84}"/>
              </a:ext>
            </a:extLst>
          </p:cNvPr>
          <p:cNvSpPr/>
          <p:nvPr/>
        </p:nvSpPr>
        <p:spPr>
          <a:xfrm>
            <a:off x="6612120" y="4157220"/>
            <a:ext cx="1070726" cy="1753386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05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344" y="-53285"/>
            <a:ext cx="4421968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目    次</a:t>
            </a:r>
          </a:p>
        </p:txBody>
      </p:sp>
      <p:sp>
        <p:nvSpPr>
          <p:cNvPr id="6" name="標題 2">
            <a:extLst>
              <a:ext uri="{FF2B5EF4-FFF2-40B4-BE49-F238E27FC236}">
                <a16:creationId xmlns:a16="http://schemas.microsoft.com/office/drawing/2014/main" id="{47B1D473-916C-B94D-803F-E124203423D5}"/>
              </a:ext>
            </a:extLst>
          </p:cNvPr>
          <p:cNvSpPr txBox="1">
            <a:spLocks/>
          </p:cNvSpPr>
          <p:nvPr/>
        </p:nvSpPr>
        <p:spPr>
          <a:xfrm>
            <a:off x="1108213" y="2287722"/>
            <a:ext cx="9975574" cy="40934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肆、實驗結果</a:t>
            </a: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FF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一、程式實作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二、模型效能</a:t>
            </a: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三、程式實作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二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chemeClr val="bg1">
                    <a:lumMod val="65000"/>
                    <a:lumOff val="3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伍、結論</a:t>
            </a:r>
            <a:endParaRPr lang="en-US" altLang="zh-TW" sz="4800" dirty="0">
              <a:solidFill>
                <a:schemeClr val="bg1">
                  <a:lumMod val="65000"/>
                  <a:lumOff val="3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一、特徵選擇研究總結</a:t>
            </a:r>
            <a:endParaRPr lang="en-US" altLang="zh-TW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>
              <a:lnSpc>
                <a:spcPct val="100000"/>
              </a:lnSpc>
            </a:pPr>
            <a:r>
              <a:rPr lang="zh-TW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二、</a:t>
            </a:r>
            <a:r>
              <a:rPr lang="en-US" altLang="zh-TW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AI</a:t>
            </a:r>
            <a:r>
              <a:rPr lang="zh-CN" altLang="en-US" sz="48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的可解釋性</a:t>
            </a:r>
            <a:endParaRPr lang="zh-TW" altLang="en-US" sz="48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0298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530" y="578065"/>
            <a:ext cx="11165380" cy="6019511"/>
          </a:xfrm>
        </p:spPr>
        <p:txBody>
          <a:bodyPr>
            <a:noAutofit/>
          </a:bodyPr>
          <a:lstStyle/>
          <a:p>
            <a:r>
              <a:rPr lang="en-US" altLang="zh-TW" sz="4000" dirty="0">
                <a:solidFill>
                  <a:srgbClr val="0070C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小結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本研究比較多種特徵選擇方法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包括傳統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（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PFI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SHAP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內部計算）、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文獻優化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方法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（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FK-RFE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en-US" altLang="zh-TW" sz="4000" dirty="0" err="1">
                <a:latin typeface="BiauKaiTC" panose="03000500000000000000" pitchFamily="66" charset="-120"/>
                <a:ea typeface="BiauKaiTC" panose="03000500000000000000" pitchFamily="66" charset="-120"/>
              </a:rPr>
              <a:t>cPFI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）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與集成策略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，並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分別輸入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模型進行評估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結果顯示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集成特徵表現最佳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F1 Score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超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越全特徵 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Baseline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，展現高穩定性與準確度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將精選特徵輸入 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模型後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集成特徵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en-US" altLang="zh-TW" sz="4000" dirty="0" err="1">
                <a:latin typeface="BiauKaiTC" panose="03000500000000000000" pitchFamily="66" charset="-120"/>
                <a:ea typeface="BiauKaiTC" panose="03000500000000000000" pitchFamily="66" charset="-120"/>
              </a:rPr>
              <a:t>cPFI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FK-RFE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依然維持優勢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且 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效能超越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證明其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泛化能力與深度模型的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適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配性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endParaRPr lang="zh-TW" altLang="en-US" sz="40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F5FF3E72-3D1B-564A-A3E3-4BE1AFD1D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787464"/>
              </p:ext>
            </p:extLst>
          </p:nvPr>
        </p:nvGraphicFramePr>
        <p:xfrm>
          <a:off x="6132513" y="0"/>
          <a:ext cx="6059486" cy="68713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Contract_Two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兩年合約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Monthly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每月費用</a:t>
                      </a: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tenure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已使用年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期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InternetService_Fiber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optic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光纖網路服務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PaymentMethod_Electronic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check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電子支票付款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Senior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Citizen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高齡用戶</a:t>
                      </a:r>
                      <a:endParaRPr kumimoji="1"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Total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Charges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全部費用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Contract_One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year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一</a:t>
                      </a: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年合約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5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974" y="1739346"/>
            <a:ext cx="8796130" cy="1699399"/>
          </a:xfrm>
        </p:spPr>
        <p:txBody>
          <a:bodyPr>
            <a:no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程  式  實  作 </a:t>
            </a:r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二</a:t>
            </a:r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endParaRPr lang="zh-TW" altLang="en-US" sz="72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1905B9-B875-0148-AE7F-1B517354A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13" y="3429000"/>
            <a:ext cx="6375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8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水平捲動 6">
            <a:extLst>
              <a:ext uri="{FF2B5EF4-FFF2-40B4-BE49-F238E27FC236}">
                <a16:creationId xmlns:a16="http://schemas.microsoft.com/office/drawing/2014/main" id="{707358F8-BB0C-C844-B795-F82E019B0EEF}"/>
              </a:ext>
            </a:extLst>
          </p:cNvPr>
          <p:cNvSpPr/>
          <p:nvPr/>
        </p:nvSpPr>
        <p:spPr>
          <a:xfrm>
            <a:off x="1254290" y="83568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重  要  特  徵  累  積  曲  線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74314F3-4C08-A94D-A3EE-EEFEAEA391D0}"/>
              </a:ext>
            </a:extLst>
          </p:cNvPr>
          <p:cNvGrpSpPr/>
          <p:nvPr/>
        </p:nvGrpSpPr>
        <p:grpSpPr>
          <a:xfrm>
            <a:off x="2512450" y="2305879"/>
            <a:ext cx="2852360" cy="788504"/>
            <a:chOff x="2107096" y="2305879"/>
            <a:chExt cx="2852360" cy="788504"/>
          </a:xfrm>
        </p:grpSpPr>
        <p:sp>
          <p:nvSpPr>
            <p:cNvPr id="8" name="框架 7">
              <a:extLst>
                <a:ext uri="{FF2B5EF4-FFF2-40B4-BE49-F238E27FC236}">
                  <a16:creationId xmlns:a16="http://schemas.microsoft.com/office/drawing/2014/main" id="{574290E2-1230-3647-A994-2AED4011DD57}"/>
                </a:ext>
              </a:extLst>
            </p:cNvPr>
            <p:cNvSpPr/>
            <p:nvPr/>
          </p:nvSpPr>
          <p:spPr>
            <a:xfrm>
              <a:off x="2107096" y="2676939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框架 8">
              <a:extLst>
                <a:ext uri="{FF2B5EF4-FFF2-40B4-BE49-F238E27FC236}">
                  <a16:creationId xmlns:a16="http://schemas.microsoft.com/office/drawing/2014/main" id="{173D23F6-2893-6443-B516-6396A8191339}"/>
                </a:ext>
              </a:extLst>
            </p:cNvPr>
            <p:cNvSpPr/>
            <p:nvPr/>
          </p:nvSpPr>
          <p:spPr>
            <a:xfrm>
              <a:off x="3261606" y="2577548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框架 9">
              <a:extLst>
                <a:ext uri="{FF2B5EF4-FFF2-40B4-BE49-F238E27FC236}">
                  <a16:creationId xmlns:a16="http://schemas.microsoft.com/office/drawing/2014/main" id="{687E103F-A030-7D47-BDA6-36B611820410}"/>
                </a:ext>
              </a:extLst>
            </p:cNvPr>
            <p:cNvSpPr/>
            <p:nvPr/>
          </p:nvSpPr>
          <p:spPr>
            <a:xfrm>
              <a:off x="4389613" y="2305879"/>
              <a:ext cx="569843" cy="417444"/>
            </a:xfrm>
            <a:prstGeom prst="frame">
              <a:avLst>
                <a:gd name="adj1" fmla="val 147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6B290FD-DCFF-1F42-ADEE-98A91E23A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9" y="1313793"/>
            <a:ext cx="10498207" cy="5544207"/>
          </a:xfrm>
          <a:prstGeom prst="rect">
            <a:avLst/>
          </a:prstGeom>
        </p:spPr>
      </p:pic>
      <p:sp>
        <p:nvSpPr>
          <p:cNvPr id="11" name="框架 10">
            <a:extLst>
              <a:ext uri="{FF2B5EF4-FFF2-40B4-BE49-F238E27FC236}">
                <a16:creationId xmlns:a16="http://schemas.microsoft.com/office/drawing/2014/main" id="{A7E542BA-0F35-F140-ACAC-B071E15FE845}"/>
              </a:ext>
            </a:extLst>
          </p:cNvPr>
          <p:cNvSpPr/>
          <p:nvPr/>
        </p:nvSpPr>
        <p:spPr>
          <a:xfrm>
            <a:off x="2606564" y="5498967"/>
            <a:ext cx="273269" cy="417444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2" name="結束點 11">
            <a:extLst>
              <a:ext uri="{FF2B5EF4-FFF2-40B4-BE49-F238E27FC236}">
                <a16:creationId xmlns:a16="http://schemas.microsoft.com/office/drawing/2014/main" id="{18C11BE4-9358-D94C-B783-52B184B2EC59}"/>
              </a:ext>
            </a:extLst>
          </p:cNvPr>
          <p:cNvSpPr/>
          <p:nvPr/>
        </p:nvSpPr>
        <p:spPr>
          <a:xfrm>
            <a:off x="4131434" y="3220944"/>
            <a:ext cx="4296129" cy="177579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最佳特徵數量：</a:t>
            </a:r>
            <a:endParaRPr kumimoji="1" lang="en-US" altLang="zh-TW" sz="4000" dirty="0">
              <a:solidFill>
                <a:srgbClr val="FF0000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algn="ctr"/>
            <a:r>
              <a:rPr kumimoji="1" lang="en-US" altLang="zh-CN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4448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31D9BFA-508F-9648-9008-6E415EFC12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808B250-E7F9-E54E-B976-656EBED5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3" y="1303282"/>
            <a:ext cx="11438513" cy="5554717"/>
          </a:xfrm>
          <a:prstGeom prst="rect">
            <a:avLst/>
          </a:prstGeom>
        </p:spPr>
      </p:pic>
      <p:sp>
        <p:nvSpPr>
          <p:cNvPr id="8" name="水平捲動 7">
            <a:extLst>
              <a:ext uri="{FF2B5EF4-FFF2-40B4-BE49-F238E27FC236}">
                <a16:creationId xmlns:a16="http://schemas.microsoft.com/office/drawing/2014/main" id="{49E5E8B3-38B3-2442-B420-9935FA3E34F6}"/>
              </a:ext>
            </a:extLst>
          </p:cNvPr>
          <p:cNvSpPr/>
          <p:nvPr/>
        </p:nvSpPr>
        <p:spPr>
          <a:xfrm>
            <a:off x="1254290" y="42040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House Prices </a:t>
            </a:r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Performance</a:t>
            </a:r>
            <a:endParaRPr kumimoji="1" lang="zh-TW" altLang="en-US" sz="4800" dirty="0">
              <a:solidFill>
                <a:schemeClr val="bg1">
                  <a:lumMod val="75000"/>
                  <a:lumOff val="2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5" name="框架 4">
            <a:extLst>
              <a:ext uri="{FF2B5EF4-FFF2-40B4-BE49-F238E27FC236}">
                <a16:creationId xmlns:a16="http://schemas.microsoft.com/office/drawing/2014/main" id="{9193EA24-C43C-EF42-A29F-AFA966F1ABC8}"/>
              </a:ext>
            </a:extLst>
          </p:cNvPr>
          <p:cNvSpPr/>
          <p:nvPr/>
        </p:nvSpPr>
        <p:spPr>
          <a:xfrm>
            <a:off x="7517093" y="6117994"/>
            <a:ext cx="3983608" cy="289397"/>
          </a:xfrm>
          <a:prstGeom prst="frame">
            <a:avLst>
              <a:gd name="adj1" fmla="val 14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91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530" y="578065"/>
            <a:ext cx="11165380" cy="6019511"/>
          </a:xfr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en-US" altLang="zh-TW" sz="4000" dirty="0">
                <a:solidFill>
                  <a:srgbClr val="0070C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小結</a:t>
            </a:r>
            <a: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二</a:t>
            </a:r>
            <a: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本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數據集經過預處理後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以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RFE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方法確認最佳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特徵數為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8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，並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套用多種特徵選擇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方式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進行評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估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結果顯示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，在 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RF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模型下，</a:t>
            </a:r>
            <a:r>
              <a:rPr kumimoji="1" lang="en-US" altLang="zh-TW" sz="4000" cap="none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cs typeface="+mn-cs"/>
              </a:rPr>
              <a:t>cPFI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與集成特徵表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現相對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優秀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不只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成功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簡化模型且有利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於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解釋</a:t>
            </a:r>
            <a:br>
              <a:rPr lang="en-US" altLang="zh-CN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性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的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提升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由於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特徵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維度高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(77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個維度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且樣本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數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少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(1,460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個</a:t>
            </a:r>
            <a:b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樣本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模型在此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資料上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不適用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預測</a:t>
            </a:r>
            <a:b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效能極差</a:t>
            </a:r>
            <a: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(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R²=</a:t>
            </a:r>
            <a:r>
              <a:rPr lang="zh-CN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負值</a:t>
            </a:r>
            <a:r>
              <a:rPr lang="en-US" altLang="zh-C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)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46BF207-47C9-6440-9F63-AFD398176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34396"/>
              </p:ext>
            </p:extLst>
          </p:nvPr>
        </p:nvGraphicFramePr>
        <p:xfrm>
          <a:off x="6132513" y="0"/>
          <a:ext cx="6059486" cy="68713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8172">
                  <a:extLst>
                    <a:ext uri="{9D8B030D-6E8A-4147-A177-3AD203B41FA5}">
                      <a16:colId xmlns:a16="http://schemas.microsoft.com/office/drawing/2014/main" val="674524560"/>
                    </a:ext>
                  </a:extLst>
                </a:gridCol>
                <a:gridCol w="3391161">
                  <a:extLst>
                    <a:ext uri="{9D8B030D-6E8A-4147-A177-3AD203B41FA5}">
                      <a16:colId xmlns:a16="http://schemas.microsoft.com/office/drawing/2014/main" val="3800587774"/>
                    </a:ext>
                  </a:extLst>
                </a:gridCol>
                <a:gridCol w="1920153">
                  <a:extLst>
                    <a:ext uri="{9D8B030D-6E8A-4147-A177-3AD203B41FA5}">
                      <a16:colId xmlns:a16="http://schemas.microsoft.com/office/drawing/2014/main" val="3874262787"/>
                    </a:ext>
                  </a:extLst>
                </a:gridCol>
              </a:tblGrid>
              <a:tr h="7753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Rank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Important Features</a:t>
                      </a:r>
                      <a:endParaRPr lang="zh-TW" altLang="en-US" sz="2000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重要特徵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567099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GrLiv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Area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地上居住面積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77163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2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BsmtFinSF1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地下室</a:t>
                      </a:r>
                      <a:endParaRPr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第一階段面積</a:t>
                      </a:r>
                      <a:endParaRPr lang="en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499888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3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OverallQual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總體品質評分</a:t>
                      </a:r>
                      <a:endParaRPr lang="zh-TW" altLang="en-US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042234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4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Neighborhood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地區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975567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5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TotalBsmtSF</a:t>
                      </a:r>
                      <a:endParaRPr lang="en" altLang="zh-TW" sz="2000" b="1" i="0" u="none" strike="noStrike" kern="12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BiauKaiTC" panose="03000500000000000000" pitchFamily="66" charset="-120"/>
                        <a:ea typeface="BiauKaiTC" panose="03000500000000000000" pitchFamily="66" charset="-120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地下室總面積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49344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6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Garage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Area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車庫面積</a:t>
                      </a:r>
                      <a:endParaRPr kumimoji="1" lang="en-US" altLang="zh-CN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86537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7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Bedroom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 </a:t>
                      </a:r>
                      <a:r>
                        <a:rPr lang="en" altLang="zh-TW" sz="2000" b="1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AbvGr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地上臥室數量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233114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8</a:t>
                      </a:r>
                      <a:endParaRPr lang="zh-TW" altLang="en-US" sz="2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Lot</a:t>
                      </a:r>
                      <a:r>
                        <a:rPr lang="zh-TW" altLang="en-US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 </a:t>
                      </a:r>
                      <a:r>
                        <a:rPr lang="en" altLang="zh-TW" sz="2000" b="1" i="0" u="none" strike="noStrike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BiauKaiTC" panose="03000500000000000000" pitchFamily="66" charset="-120"/>
                          <a:ea typeface="BiauKaiTC" panose="03000500000000000000" pitchFamily="66" charset="-120"/>
                          <a:cs typeface="+mn-cs"/>
                        </a:rPr>
                        <a:t>Area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BiauKaiTC" panose="03000500000000000000" pitchFamily="66" charset="-120"/>
                          <a:ea typeface="BiauKaiTC" panose="03000500000000000000" pitchFamily="66" charset="-120"/>
                        </a:rPr>
                        <a:t>土地面積</a:t>
                      </a:r>
                      <a:endParaRPr lang="en-US" altLang="zh-TW" sz="18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BiauKaiTC" panose="03000500000000000000" pitchFamily="66" charset="-120"/>
                        <a:ea typeface="BiauKaiTC" panose="03000500000000000000" pitchFamily="66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896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2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2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伍、結  論  </a:t>
            </a:r>
          </a:p>
        </p:txBody>
      </p:sp>
    </p:spTree>
    <p:extLst>
      <p:ext uri="{BB962C8B-B14F-4D97-AF65-F5344CB8AC3E}">
        <p14:creationId xmlns:p14="http://schemas.microsoft.com/office/powerpoint/2010/main" val="640343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852" y="2141951"/>
            <a:ext cx="8057321" cy="2391789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  徵  選  擇  </a:t>
            </a:r>
            <a:b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研  究  總  結</a:t>
            </a:r>
          </a:p>
        </p:txBody>
      </p:sp>
    </p:spTree>
    <p:extLst>
      <p:ext uri="{BB962C8B-B14F-4D97-AF65-F5344CB8AC3E}">
        <p14:creationId xmlns:p14="http://schemas.microsoft.com/office/powerpoint/2010/main" val="1531720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530" y="474370"/>
            <a:ext cx="11165380" cy="6019511"/>
          </a:xfr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en-US" altLang="zh-TW" sz="4000" dirty="0">
                <a:solidFill>
                  <a:srgbClr val="0070C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Telco-Customer-Churn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分析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: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在相同特徵組合下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效能優於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顯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示具備注意力機制的 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TabNet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更能聚焦關鍵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特徵，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特別適用於中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低維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、結構穩定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的數據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集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特徵選擇方面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單一模型易受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架構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偏好影響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與 </a:t>
            </a:r>
            <a: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Hooker</a:t>
            </a:r>
            <a:r>
              <a:rPr lang="zh-TW" altLang="e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（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2019</a:t>
            </a:r>
            <a:r>
              <a:rPr lang="zh-TW" altLang="e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）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所提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「</a:t>
            </a:r>
            <a: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All models are </a:t>
            </a:r>
            <a:b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wrong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, but many are useful</a:t>
            </a:r>
            <a:r>
              <a:rPr lang="zh-TW" altLang="en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」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一致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建議採用集成特徵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選擇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輔助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模型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訓練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，以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兼顧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效能與解釋力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34738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530" y="474370"/>
            <a:ext cx="11165380" cy="6019511"/>
          </a:xfr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en-US" altLang="zh-TW" sz="4000" dirty="0">
                <a:solidFill>
                  <a:srgbClr val="0070C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★</a:t>
            </a:r>
            <a:r>
              <a:rPr lang="en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en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house-prices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分析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: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House Prices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為高維度小樣本資料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Tab-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Net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難以發揮優勢，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RF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效能相對穩定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然而在特徵選擇方面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cPFI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表現突出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可能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因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其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具備先區分異質性再評估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特徵貢獻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的設計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能在高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度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共線性的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特徵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空間中更準確地篩選出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關鍵特徵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於此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數據集中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特別具優勢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集成特徵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法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表現亦佳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雖略遜於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en-US" altLang="zh-TW" sz="4000" dirty="0" err="1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cPFI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但無需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進行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如葉節點切分等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額外資料加工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對初學者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更為友善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實務上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建議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可優先考慮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13427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0020" y="2676032"/>
            <a:ext cx="7965512" cy="1431953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A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I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的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可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解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釋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性</a:t>
            </a:r>
            <a:endParaRPr lang="zh-TW" altLang="en-US" sz="72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8483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壹、緒   論</a:t>
            </a:r>
          </a:p>
        </p:txBody>
      </p:sp>
    </p:spTree>
    <p:extLst>
      <p:ext uri="{BB962C8B-B14F-4D97-AF65-F5344CB8AC3E}">
        <p14:creationId xmlns:p14="http://schemas.microsoft.com/office/powerpoint/2010/main" val="771816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76F7C04-AFE3-2E43-8DC0-A521FE81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140"/>
            <a:ext cx="12192000" cy="5581859"/>
          </a:xfrm>
          <a:prstGeom prst="rect">
            <a:avLst/>
          </a:prstGeom>
        </p:spPr>
      </p:pic>
      <p:sp>
        <p:nvSpPr>
          <p:cNvPr id="7" name="水平捲動 6">
            <a:extLst>
              <a:ext uri="{FF2B5EF4-FFF2-40B4-BE49-F238E27FC236}">
                <a16:creationId xmlns:a16="http://schemas.microsoft.com/office/drawing/2014/main" id="{37E8D514-7F89-9E4B-8DF1-221DBAEB8682}"/>
              </a:ext>
            </a:extLst>
          </p:cNvPr>
          <p:cNvSpPr/>
          <p:nvPr/>
        </p:nvSpPr>
        <p:spPr>
          <a:xfrm>
            <a:off x="1254290" y="83568"/>
            <a:ext cx="9564506" cy="1142999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800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SHAP Summary Dependence Plots</a:t>
            </a:r>
            <a:endParaRPr kumimoji="1" lang="zh-TW" altLang="en-US" sz="4800" dirty="0">
              <a:solidFill>
                <a:schemeClr val="bg1">
                  <a:lumMod val="75000"/>
                  <a:lumOff val="2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AD08C5-C00A-BB45-B050-4C39FF40342D}"/>
              </a:ext>
            </a:extLst>
          </p:cNvPr>
          <p:cNvSpPr/>
          <p:nvPr/>
        </p:nvSpPr>
        <p:spPr>
          <a:xfrm>
            <a:off x="735496" y="2981739"/>
            <a:ext cx="1172817" cy="44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趨勢向下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67DFF0-88C1-C642-878C-DFC821554165}"/>
              </a:ext>
            </a:extLst>
          </p:cNvPr>
          <p:cNvSpPr/>
          <p:nvPr/>
        </p:nvSpPr>
        <p:spPr>
          <a:xfrm>
            <a:off x="798444" y="5857461"/>
            <a:ext cx="1172817" cy="44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趨勢向上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F432AB-69FB-4943-AF39-A52263F9FBA3}"/>
              </a:ext>
            </a:extLst>
          </p:cNvPr>
          <p:cNvSpPr/>
          <p:nvPr/>
        </p:nvSpPr>
        <p:spPr>
          <a:xfrm>
            <a:off x="3932583" y="5860775"/>
            <a:ext cx="1172817" cy="44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趨勢向上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110447-0EB7-4845-815E-EE4166EEB24C}"/>
              </a:ext>
            </a:extLst>
          </p:cNvPr>
          <p:cNvSpPr/>
          <p:nvPr/>
        </p:nvSpPr>
        <p:spPr>
          <a:xfrm>
            <a:off x="6897757" y="5874026"/>
            <a:ext cx="1172817" cy="44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趨勢向上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CD7565-0BF4-BB46-A12D-336D2510B92E}"/>
              </a:ext>
            </a:extLst>
          </p:cNvPr>
          <p:cNvSpPr/>
          <p:nvPr/>
        </p:nvSpPr>
        <p:spPr>
          <a:xfrm>
            <a:off x="9922565" y="5847521"/>
            <a:ext cx="1172817" cy="44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趨勢向下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281F8B-94FE-C448-926D-C5B8074500D3}"/>
              </a:ext>
            </a:extLst>
          </p:cNvPr>
          <p:cNvSpPr/>
          <p:nvPr/>
        </p:nvSpPr>
        <p:spPr>
          <a:xfrm>
            <a:off x="6964531" y="2981227"/>
            <a:ext cx="1172817" cy="447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趨勢向下</a:t>
            </a:r>
          </a:p>
        </p:txBody>
      </p:sp>
    </p:spTree>
    <p:extLst>
      <p:ext uri="{BB962C8B-B14F-4D97-AF65-F5344CB8AC3E}">
        <p14:creationId xmlns:p14="http://schemas.microsoft.com/office/powerpoint/2010/main" val="1175625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2787C05-1E21-DE49-91AF-5CD130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3" y="0"/>
            <a:ext cx="2998961" cy="3429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276D65-597F-B844-86DF-FD97E470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73400" cy="3429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BB03D02-7F07-504A-B1B6-166BBAB5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13" y="3429000"/>
            <a:ext cx="2986435" cy="3429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C06169E-009B-BE43-8848-A8A47E11A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3068664" cy="3429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D0AC1E8-C25C-F446-9B8A-CD5CFAD83365}"/>
              </a:ext>
            </a:extLst>
          </p:cNvPr>
          <p:cNvSpPr/>
          <p:nvPr/>
        </p:nvSpPr>
        <p:spPr>
          <a:xfrm>
            <a:off x="3068876" y="0"/>
            <a:ext cx="3063637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Wingdings" pitchFamily="2" charset="2"/>
              <a:buChar char="l"/>
            </a:pPr>
            <a:endParaRPr lang="en-US" altLang="zh-TW" sz="24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姓名：</a:t>
            </a:r>
            <a:r>
              <a:rPr lang="zh-CN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曾世強</a:t>
            </a:r>
            <a:endParaRPr lang="en-US" altLang="zh-TW" sz="24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年齡：</a:t>
            </a:r>
            <a:r>
              <a: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28 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歲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背景：科技業小資工程師，北漂租屋族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使用時間：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僅 </a:t>
            </a:r>
            <a:r>
              <a: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3 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個月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合約類型：月租制，無綁約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支付方式：信用卡月繳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目前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月費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（</a:t>
            </a:r>
            <a:r>
              <a:rPr lang="en-US" altLang="zh-TW" sz="2400" dirty="0" err="1">
                <a:latin typeface="BiauKaiTC" panose="03000500000000000000" pitchFamily="66" charset="-120"/>
                <a:ea typeface="BiauKaiTC" panose="03000500000000000000" pitchFamily="66" charset="-120"/>
              </a:rPr>
              <a:t>MonthlyCharges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）：約 </a:t>
            </a:r>
            <a:r>
              <a: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NT$ </a:t>
            </a:r>
            <a:r>
              <a: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1,900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採用光纖服務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6422D5-0F0D-D24C-9E36-08EE773F00A5}"/>
              </a:ext>
            </a:extLst>
          </p:cNvPr>
          <p:cNvSpPr/>
          <p:nvPr/>
        </p:nvSpPr>
        <p:spPr>
          <a:xfrm>
            <a:off x="9108509" y="0"/>
            <a:ext cx="3063637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名字：</a:t>
            </a:r>
            <a:r>
              <a: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Anna</a:t>
            </a:r>
            <a:endParaRPr lang="zh-TW" altLang="en-US" sz="2400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背景：已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使用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本公司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服務 </a:t>
            </a:r>
            <a:r>
              <a: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8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年</a:t>
            </a:r>
            <a:endParaRPr lang="en-US" altLang="zh-TW" sz="2400" u="sng" dirty="0">
              <a:latin typeface="BiauKaiTC" panose="03000500000000000000" pitchFamily="66" charset="-120"/>
              <a:ea typeface="BiauKaiTC" panose="03000500000000000000" pitchFamily="66" charset="-120"/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年齡：</a:t>
            </a:r>
            <a:r>
              <a:rPr lang="en-US" altLang="zh-TW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35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歲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合約類型：兩年期長約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加購服務：幾乎全包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每月總帳單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：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高達 </a:t>
            </a:r>
            <a:r>
              <a:rPr lang="en-US" altLang="zh-TW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2800 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元以上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客服紀錄：近半年多次來電詢問資費調整，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表示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「</a:t>
            </a:r>
            <a:r>
              <a:rPr lang="zh-TW" altLang="en-US" sz="2400" u="sng" dirty="0">
                <a:latin typeface="BiauKaiTC" panose="03000500000000000000" pitchFamily="66" charset="-120"/>
                <a:ea typeface="BiauKaiTC" panose="03000500000000000000" pitchFamily="66" charset="-120"/>
              </a:rPr>
              <a:t>覺得越用越貴</a:t>
            </a:r>
            <a:r>
              <a:rPr lang="zh-TW" altLang="en-US" sz="2400" dirty="0">
                <a:latin typeface="BiauKaiTC" panose="03000500000000000000" pitchFamily="66" charset="-120"/>
                <a:ea typeface="BiauKaiTC" panose="03000500000000000000" pitchFamily="66" charset="-120"/>
              </a:rPr>
              <a:t>」</a:t>
            </a:r>
          </a:p>
        </p:txBody>
      </p:sp>
      <p:sp>
        <p:nvSpPr>
          <p:cNvPr id="26" name="爆炸 2 25">
            <a:extLst>
              <a:ext uri="{FF2B5EF4-FFF2-40B4-BE49-F238E27FC236}">
                <a16:creationId xmlns:a16="http://schemas.microsoft.com/office/drawing/2014/main" id="{36833FAA-44ED-634F-B603-97D3E3D333F1}"/>
              </a:ext>
            </a:extLst>
          </p:cNvPr>
          <p:cNvSpPr/>
          <p:nvPr/>
        </p:nvSpPr>
        <p:spPr>
          <a:xfrm>
            <a:off x="2907060" y="1164920"/>
            <a:ext cx="7202466" cy="420874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潛在高風險流失客戶群</a:t>
            </a:r>
          </a:p>
        </p:txBody>
      </p:sp>
    </p:spTree>
    <p:extLst>
      <p:ext uri="{BB962C8B-B14F-4D97-AF65-F5344CB8AC3E}">
        <p14:creationId xmlns:p14="http://schemas.microsoft.com/office/powerpoint/2010/main" val="216777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159903D-4BCB-754D-96CD-8C13621B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8389"/>
            <a:ext cx="12192000" cy="32496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CA091F-A431-4443-8CD9-61190FA91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6083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BC3EEC5-17CE-2A43-AB42-C1546224DD2F}"/>
              </a:ext>
            </a:extLst>
          </p:cNvPr>
          <p:cNvSpPr/>
          <p:nvPr/>
        </p:nvSpPr>
        <p:spPr>
          <a:xfrm>
            <a:off x="7603298" y="1879449"/>
            <a:ext cx="3920647" cy="91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預測為</a:t>
            </a:r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1</a:t>
            </a:r>
            <a:r>
              <a:rPr kumimoji="1" lang="zh-TW" altLang="en-US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，實際為</a:t>
            </a:r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1</a:t>
            </a:r>
            <a:endParaRPr kumimoji="1" lang="zh-TW" altLang="en-US" sz="32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89383B4-4565-C34C-89AC-1076C7FC2719}"/>
              </a:ext>
            </a:extLst>
          </p:cNvPr>
          <p:cNvSpPr/>
          <p:nvPr/>
        </p:nvSpPr>
        <p:spPr>
          <a:xfrm>
            <a:off x="7580333" y="5701975"/>
            <a:ext cx="3920647" cy="91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預測為</a:t>
            </a:r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0</a:t>
            </a:r>
            <a:r>
              <a:rPr kumimoji="1" lang="zh-TW" altLang="en-US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，實際為</a:t>
            </a:r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1</a:t>
            </a:r>
            <a:endParaRPr kumimoji="1" lang="zh-TW" altLang="en-US" sz="32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E3B5EE-0B95-3A4B-ADF9-D55B4D0FBF42}"/>
              </a:ext>
            </a:extLst>
          </p:cNvPr>
          <p:cNvSpPr/>
          <p:nvPr/>
        </p:nvSpPr>
        <p:spPr>
          <a:xfrm>
            <a:off x="4288076" y="-108013"/>
            <a:ext cx="3920647" cy="91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Sample X</a:t>
            </a:r>
            <a:endParaRPr kumimoji="1" lang="zh-TW" altLang="en-US" sz="32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DD9A74-06C6-3543-B92D-6F34FA4FD946}"/>
              </a:ext>
            </a:extLst>
          </p:cNvPr>
          <p:cNvSpPr/>
          <p:nvPr/>
        </p:nvSpPr>
        <p:spPr>
          <a:xfrm>
            <a:off x="4327741" y="3608388"/>
            <a:ext cx="3920647" cy="913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solidFill>
                  <a:schemeClr val="bg1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Sample Y</a:t>
            </a:r>
            <a:endParaRPr kumimoji="1" lang="zh-TW" altLang="en-US" sz="3200" b="1" dirty="0">
              <a:solidFill>
                <a:schemeClr val="bg1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sp>
        <p:nvSpPr>
          <p:cNvPr id="14" name="框架 13">
            <a:extLst>
              <a:ext uri="{FF2B5EF4-FFF2-40B4-BE49-F238E27FC236}">
                <a16:creationId xmlns:a16="http://schemas.microsoft.com/office/drawing/2014/main" id="{BD302532-B5A5-264A-9860-87522C65E0B6}"/>
              </a:ext>
            </a:extLst>
          </p:cNvPr>
          <p:cNvSpPr/>
          <p:nvPr/>
        </p:nvSpPr>
        <p:spPr>
          <a:xfrm>
            <a:off x="5149027" y="3820438"/>
            <a:ext cx="6061767" cy="2016690"/>
          </a:xfrm>
          <a:prstGeom prst="frame">
            <a:avLst>
              <a:gd name="adj1" fmla="val 8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99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278" y="574579"/>
            <a:ext cx="11764470" cy="6064216"/>
          </a:xfrm>
        </p:spPr>
        <p:txBody>
          <a:bodyPr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在這兩張圖中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我們發現幾個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關鍵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特徵都對流失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機率有正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向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貢獻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而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模型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錯判的那筆樣本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並非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特徵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方向錯誤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而是累積貢獻幅度不足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，才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導致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預測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結果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在臨界值之下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這表示即使模型預測為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不流失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」，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但若其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SH-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AP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解釋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值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顯示多個正貢獻特徵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企業仍可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提前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標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記為潛在風險戶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進行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人為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干預或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行銷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挽留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。</a:t>
            </a:r>
            <a:b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這正是</a:t>
            </a:r>
            <a:r>
              <a:rPr lang="zh-CN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本次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專題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『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特徵選擇</a:t>
            </a:r>
            <a:r>
              <a:rPr lang="en-US" altLang="zh-TW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』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的延伸價值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只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可以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找出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有價值的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好特徵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更讓這些特徵在模</a:t>
            </a:r>
            <a:b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型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判斷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中能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「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被看見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理解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、</a:t>
            </a:r>
            <a:r>
              <a:rPr lang="zh-TW" altLang="en-US" sz="40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實踐</a:t>
            </a:r>
            <a:r>
              <a:rPr lang="zh-TW" altLang="en-US" sz="4000" dirty="0">
                <a:latin typeface="BiauKaiTC" panose="03000500000000000000" pitchFamily="66" charset="-120"/>
                <a:ea typeface="BiauKaiTC" panose="03000500000000000000" pitchFamily="66" charset="-120"/>
              </a:rPr>
              <a:t>」。</a:t>
            </a:r>
          </a:p>
        </p:txBody>
      </p:sp>
    </p:spTree>
    <p:extLst>
      <p:ext uri="{BB962C8B-B14F-4D97-AF65-F5344CB8AC3E}">
        <p14:creationId xmlns:p14="http://schemas.microsoft.com/office/powerpoint/2010/main" val="3216438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0020" y="1903956"/>
            <a:ext cx="7965512" cy="2592336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謝  謝  聆  聽</a:t>
            </a:r>
            <a:br>
              <a:rPr lang="en-US" altLang="zh-TW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恭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請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指</a:t>
            </a:r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</a:t>
            </a:r>
            <a:r>
              <a:rPr lang="zh-CN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導</a:t>
            </a:r>
            <a:endParaRPr lang="zh-TW" altLang="en-US" sz="7200" dirty="0">
              <a:solidFill>
                <a:srgbClr val="FFE61F"/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976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研  究  背  景</a:t>
            </a:r>
          </a:p>
        </p:txBody>
      </p:sp>
    </p:spTree>
    <p:extLst>
      <p:ext uri="{BB962C8B-B14F-4D97-AF65-F5344CB8AC3E}">
        <p14:creationId xmlns:p14="http://schemas.microsoft.com/office/powerpoint/2010/main" val="245268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184" y="810708"/>
            <a:ext cx="10965070" cy="2988810"/>
          </a:xfrm>
        </p:spPr>
        <p:txBody>
          <a:bodyPr>
            <a:normAutofit fontScale="90000"/>
          </a:bodyPr>
          <a:lstStyle/>
          <a:p>
            <a:b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6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EU pushes ahead with enforcing AI Act despite Donald Trump warnings.</a:t>
            </a:r>
            <a:br>
              <a:rPr lang="en" altLang="zh-TW" sz="4400" dirty="0"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sz="6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en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https://stli.iii.org.tw/article-detail.aspx?no=64&amp;tp=1&amp;d=9213</a:t>
            </a:r>
            <a:br>
              <a:rPr lang="en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zh-TW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歐盟公布人工智慧法，建立全球首部</a:t>
            </a:r>
            <a:r>
              <a:rPr lang="en-US" altLang="zh-TW" b="1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AI</a:t>
            </a:r>
            <a:r>
              <a:rPr lang="zh-TW" altLang="en-US" b="1" dirty="0">
                <a:solidFill>
                  <a:schemeClr val="bg1">
                    <a:lumMod val="75000"/>
                    <a:lumOff val="25000"/>
                  </a:schemeClr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全面監管框架</a:t>
            </a:r>
            <a:endParaRPr lang="zh-TW" altLang="en-US" sz="4400" dirty="0">
              <a:solidFill>
                <a:schemeClr val="bg1">
                  <a:lumMod val="75000"/>
                  <a:lumOff val="25000"/>
                </a:schemeClr>
              </a:solidFill>
              <a:latin typeface="BiauKaiTC" panose="03000500000000000000" pitchFamily="66" charset="-120"/>
              <a:ea typeface="BiauKaiTC" panose="03000500000000000000" pitchFamily="66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2E95F4-272A-294A-8F5C-24531707F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95307"/>
            <a:ext cx="6096000" cy="31626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818916-484D-F947-BAB1-A078B2EFF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695306"/>
            <a:ext cx="6095999" cy="3162690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D3E86821-0353-B94F-A9FB-20075E6A35A4}"/>
              </a:ext>
            </a:extLst>
          </p:cNvPr>
          <p:cNvGrpSpPr/>
          <p:nvPr/>
        </p:nvGrpSpPr>
        <p:grpSpPr>
          <a:xfrm>
            <a:off x="0" y="3695304"/>
            <a:ext cx="12191998" cy="3162689"/>
            <a:chOff x="0" y="3695304"/>
            <a:chExt cx="12191998" cy="316268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A4A1F1B-7DED-104A-9F4B-C7D592392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695304"/>
              <a:ext cx="12191998" cy="3162689"/>
            </a:xfrm>
            <a:prstGeom prst="rect">
              <a:avLst/>
            </a:prstGeom>
          </p:spPr>
        </p:pic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C0B19FB2-C607-9841-B720-9295AC195A28}"/>
                </a:ext>
              </a:extLst>
            </p:cNvPr>
            <p:cNvCxnSpPr/>
            <p:nvPr/>
          </p:nvCxnSpPr>
          <p:spPr>
            <a:xfrm>
              <a:off x="63500" y="5918200"/>
              <a:ext cx="47244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3B3816B5-708A-FD44-A79E-47CC3BCE7C4F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0" y="5918200"/>
              <a:ext cx="36576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D05BF78B-8C3E-BE4D-A832-6B9C0E8F30BD}"/>
                </a:ext>
              </a:extLst>
            </p:cNvPr>
            <p:cNvCxnSpPr>
              <a:cxnSpLocks/>
            </p:cNvCxnSpPr>
            <p:nvPr/>
          </p:nvCxnSpPr>
          <p:spPr>
            <a:xfrm>
              <a:off x="63500" y="6616700"/>
              <a:ext cx="2489200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702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1" y="2583262"/>
            <a:ext cx="7527234" cy="1431953"/>
          </a:xfrm>
        </p:spPr>
        <p:txBody>
          <a:bodyPr>
            <a:normAutofit/>
          </a:bodyPr>
          <a:lstStyle/>
          <a:p>
            <a:pPr algn="ctr"/>
            <a:r>
              <a:rPr lang="zh-TW" altLang="en-US" sz="72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研  究  動  機</a:t>
            </a:r>
          </a:p>
        </p:txBody>
      </p:sp>
    </p:spTree>
    <p:extLst>
      <p:ext uri="{BB962C8B-B14F-4D97-AF65-F5344CB8AC3E}">
        <p14:creationId xmlns:p14="http://schemas.microsoft.com/office/powerpoint/2010/main" val="327124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">
            <a:extLst>
              <a:ext uri="{FF2B5EF4-FFF2-40B4-BE49-F238E27FC236}">
                <a16:creationId xmlns:a16="http://schemas.microsoft.com/office/drawing/2014/main" id="{598AE898-A66F-334F-821C-3FC8525D7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030" y="141400"/>
            <a:ext cx="10965070" cy="3544478"/>
          </a:xfrm>
        </p:spPr>
        <p:txBody>
          <a:bodyPr anchor="ctr">
            <a:normAutofit fontScale="90000"/>
          </a:bodyPr>
          <a:lstStyle/>
          <a:p>
            <a:r>
              <a:rPr lang="zh-TW" altLang="en-US" sz="6000" dirty="0">
                <a:solidFill>
                  <a:srgbClr val="FF0000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◼︎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在機器學習應用中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，特徵選擇（</a:t>
            </a:r>
            <a: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Feature </a:t>
            </a:r>
            <a:b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 Selection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）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是提升模型效能與可解釋性的</a:t>
            </a:r>
            <a:b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關鍵步驟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。許多企業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在分析數據時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不僅希望</a:t>
            </a:r>
            <a:b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模型能夠做出準確的預測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，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還希望理解影響結</a:t>
            </a:r>
            <a:b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</a:br>
            <a:r>
              <a:rPr lang="en-US" altLang="zh-TW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   </a:t>
            </a:r>
            <a:r>
              <a:rPr lang="zh-TW" altLang="en-US" sz="4400" dirty="0">
                <a:solidFill>
                  <a:srgbClr val="FFE61F"/>
                </a:solidFill>
                <a:latin typeface="BiauKaiTC" panose="03000500000000000000" pitchFamily="66" charset="-120"/>
                <a:ea typeface="BiauKaiTC" panose="03000500000000000000" pitchFamily="66" charset="-120"/>
              </a:rPr>
              <a:t>果的關鍵因素</a:t>
            </a:r>
            <a:r>
              <a:rPr lang="zh-TW" altLang="en-US" sz="4400" dirty="0">
                <a:latin typeface="BiauKaiTC" panose="03000500000000000000" pitchFamily="66" charset="-120"/>
                <a:ea typeface="BiauKaiTC" panose="03000500000000000000" pitchFamily="66" charset="-120"/>
              </a:rPr>
              <a:t>，以便進行有效的決策。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C8750F-712C-A94A-B147-9E42B6A3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F500B3E-90CF-FE4B-8E57-B611AB5E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71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{6653DA66-7448-2C41-BFB7-9F8101759459}tf10001122</Template>
  <TotalTime>4427</TotalTime>
  <Words>1332</Words>
  <Application>Microsoft Macintosh PowerPoint</Application>
  <PresentationFormat>寬螢幕</PresentationFormat>
  <Paragraphs>376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0" baseType="lpstr">
      <vt:lpstr>BiauKaiTC</vt:lpstr>
      <vt:lpstr>Kaiti TC</vt:lpstr>
      <vt:lpstr>Arial</vt:lpstr>
      <vt:lpstr>Tw Cen MT</vt:lpstr>
      <vt:lpstr>Wingdings</vt:lpstr>
      <vt:lpstr>電路</vt:lpstr>
      <vt:lpstr>PowerPoint 簡報</vt:lpstr>
      <vt:lpstr>PowerPoint 簡報</vt:lpstr>
      <vt:lpstr>目    次</vt:lpstr>
      <vt:lpstr>目    次</vt:lpstr>
      <vt:lpstr>壹、緒   論</vt:lpstr>
      <vt:lpstr>研  究  背  景</vt:lpstr>
      <vt:lpstr> ◼︎EU pushes ahead with enforcing AI Act despite Donald Trump warnings. ◼︎https://stli.iii.org.tw/article-detail.aspx?no=64&amp;tp=1&amp;d=9213 歐盟公布人工智慧法，建立全球首部AI全面監管框架</vt:lpstr>
      <vt:lpstr>研  究  動  機</vt:lpstr>
      <vt:lpstr>◼︎在機器學習應用中，特徵選擇（Feature      Selection）是提升模型效能與可解釋性的    關鍵步驟。許多企業在分析數據時，不僅希望    模型能夠做出準確的預測，還希望理解影響結    果的關鍵因素，以便進行有效的決策。</vt:lpstr>
      <vt:lpstr>貳、文  獻  探  討</vt:lpstr>
      <vt:lpstr>PowerPoint 簡報</vt:lpstr>
      <vt:lpstr>PowerPoint 簡報</vt:lpstr>
      <vt:lpstr>PowerPoint 簡報</vt:lpstr>
      <vt:lpstr>ＶＳ</vt:lpstr>
      <vt:lpstr>PowerPoint 簡報</vt:lpstr>
      <vt:lpstr>參、研  究  方  法</vt:lpstr>
      <vt:lpstr>數  據  說  明</vt:lpstr>
      <vt:lpstr>PowerPoint 簡報</vt:lpstr>
      <vt:lpstr>PowerPoint 簡報</vt:lpstr>
      <vt:lpstr>PowerPoint 簡報</vt:lpstr>
      <vt:lpstr>實  驗  設  計</vt:lpstr>
      <vt:lpstr>PowerPoint 簡報</vt:lpstr>
      <vt:lpstr>特  徵  選  擇</vt:lpstr>
      <vt:lpstr>PowerPoint 簡報</vt:lpstr>
      <vt:lpstr>PowerPoint 簡報</vt:lpstr>
      <vt:lpstr>肆、實  驗  結  果  </vt:lpstr>
      <vt:lpstr>程  式  實  作 (一)</vt:lpstr>
      <vt:lpstr>PowerPoint 簡報</vt:lpstr>
      <vt:lpstr>PowerPoint 簡報</vt:lpstr>
      <vt:lpstr>模  型  效  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★小結： ◼︎本研究比較多種特徵選擇方法，包括傳統   （PFI、SHAP、RF內部計算）、文獻優化方法   （FK-RFE、cPFI）與集成策略，並分別輸入RF    模型進行評估。 ◼︎結果顯示，集成特徵表現最佳，F1 Score 超    越全特徵 Baseline，展現高穩定性與準確度 ◼︎將精選特徵輸入 TabNet 模型後，集成特徵    、cPFI、FK-RFE依然維持優勢，且 TabNet     效能超越 RF，證明其泛化能力與深度模型的適    配性。</vt:lpstr>
      <vt:lpstr>程  式  實  作 (二)</vt:lpstr>
      <vt:lpstr>PowerPoint 簡報</vt:lpstr>
      <vt:lpstr>PowerPoint 簡報</vt:lpstr>
      <vt:lpstr>★小結(二)： ◼︎本數據集經過預處理後，以 RFE 方法確認最佳    特徵數為 8，並套用多種特徵選擇方式進行評    估。 ◼︎結果顯示，在 RF 模型下，cPFI與集成特徵表    現相對優秀，不只成功簡化模型且有利於解釋    性的提升。 ◼︎由於特徵維度高(77個維度)且樣本數少(1,460個    樣本)，TabNet 模型在此資料上不適用，預測    效能極差(R²=負值)。</vt:lpstr>
      <vt:lpstr>伍、結  論  </vt:lpstr>
      <vt:lpstr>特  徵  選  擇   研  究  總  結</vt:lpstr>
      <vt:lpstr>★ Telco-Customer-Churn 分析: ◼︎在相同特徵組合下，TabNet 效能優於rf，顯    示具備注意力機制的 TabNet 更能聚焦關鍵    特徵，特別適用於中、低維、結構穩定的數據    集。 ◼︎特徵選擇方面，單一模型易受架構偏好影響，    與 Hooker（2019）所提「All models are     wrong, but many are useful」一致。    建議採用集成特徵選擇輔助模型訓練，以兼顧    效能與解釋力。</vt:lpstr>
      <vt:lpstr>★ house-prices 分析: ◼︎House Prices 為高維度小樣本資料，Tab-    Net 難以發揮優勢，RF模型效能相對穩定。 ◼︎然而在特徵選擇方面，cPFI 表現突出，可能因    其具備先區分異質性再評估特徵貢獻的設計，    能在高度共線性的特徵空間中更準確地篩選出    關鍵特徵，於此數據集中特別具優勢。 ◼︎集成特徵法表現亦佳，雖略遜於 cPFI，但無需    進行如葉節點切分等額外資料加工，對初學者    更為友善，實務上建議可優先考慮。</vt:lpstr>
      <vt:lpstr>A I 的 可 解 釋 性</vt:lpstr>
      <vt:lpstr>PowerPoint 簡報</vt:lpstr>
      <vt:lpstr>PowerPoint 簡報</vt:lpstr>
      <vt:lpstr>PowerPoint 簡報</vt:lpstr>
      <vt:lpstr>◼︎在這兩張圖中，我們發現幾個關鍵特徵都對流失    機率有正向貢獻，而模型錯判的那筆樣本，並非    特徵方向錯誤，而是累積貢獻幅度不足，才導致    預測結果在臨界值之下。 ◼︎這表示即使模型預測為「不流失」，但若其 SH-    AP 解釋值顯示多個正貢獻特徵，企業仍可提前標    記為潛在風險戶，進行人為干預或行銷挽留。 ◼︎這正是本次專題『特徵選擇』的延伸價值，不    只可以找出有價值的好特徵，更讓這些特徵在模    型判斷中能「被看見、理解、實踐」。</vt:lpstr>
      <vt:lpstr>謝  謝  聆  聽 恭  請  指  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125</cp:revision>
  <dcterms:created xsi:type="dcterms:W3CDTF">2025-03-05T14:52:49Z</dcterms:created>
  <dcterms:modified xsi:type="dcterms:W3CDTF">2025-04-20T08:57:51Z</dcterms:modified>
</cp:coreProperties>
</file>